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5"/>
  </p:notesMasterIdLst>
  <p:sldIdLst>
    <p:sldId id="293" r:id="rId2"/>
    <p:sldId id="283" r:id="rId3"/>
    <p:sldId id="284" r:id="rId4"/>
    <p:sldId id="285" r:id="rId5"/>
    <p:sldId id="286" r:id="rId6"/>
    <p:sldId id="287" r:id="rId7"/>
    <p:sldId id="256" r:id="rId8"/>
    <p:sldId id="258" r:id="rId9"/>
    <p:sldId id="279" r:id="rId10"/>
    <p:sldId id="280" r:id="rId11"/>
    <p:sldId id="281" r:id="rId12"/>
    <p:sldId id="260" r:id="rId13"/>
    <p:sldId id="267" r:id="rId14"/>
    <p:sldId id="282" r:id="rId15"/>
    <p:sldId id="270" r:id="rId16"/>
    <p:sldId id="261" r:id="rId17"/>
    <p:sldId id="269" r:id="rId18"/>
    <p:sldId id="272" r:id="rId19"/>
    <p:sldId id="262" r:id="rId20"/>
    <p:sldId id="289" r:id="rId21"/>
    <p:sldId id="290" r:id="rId22"/>
    <p:sldId id="291" r:id="rId23"/>
    <p:sldId id="292" r:id="rId24"/>
    <p:sldId id="274" r:id="rId25"/>
    <p:sldId id="271" r:id="rId26"/>
    <p:sldId id="273" r:id="rId27"/>
    <p:sldId id="288" r:id="rId28"/>
    <p:sldId id="265" r:id="rId29"/>
    <p:sldId id="275" r:id="rId30"/>
    <p:sldId id="276" r:id="rId31"/>
    <p:sldId id="277" r:id="rId32"/>
    <p:sldId id="278" r:id="rId33"/>
    <p:sldId id="294" r:id="rId34"/>
  </p:sldIdLst>
  <p:sldSz cx="14630400" cy="8229600"/>
  <p:notesSz cx="8229600" cy="14630400"/>
  <p:embeddedFontLst>
    <p:embeddedFont>
      <p:font typeface="Comic Sans MS" panose="030F0902030302020204" pitchFamily="66" charset="0"/>
      <p:regular r:id="rId36"/>
    </p:embeddedFont>
    <p:embeddedFont>
      <p:font typeface="DM Sans" pitchFamily="2" charset="77"/>
      <p:regular r:id="rId37"/>
      <p:bold r:id="rId38"/>
      <p:italic r:id="rId39"/>
      <p:boldItalic r:id="rId40"/>
    </p:embeddedFont>
    <p:embeddedFont>
      <p:font typeface="PT Serif" panose="020A0603040505020204" pitchFamily="18" charset="77"/>
      <p:regular r:id="rId41"/>
    </p:embeddedFont>
    <p:embeddedFont>
      <p:font typeface="Roboto" panose="02000000000000000000" pitchFamily="2" charset="0"/>
      <p:regular r:id="rId42"/>
      <p:bold r:id="rId43"/>
      <p:italic r:id="rId44"/>
      <p:boldItalic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1"/>
    <a:srgbClr val="970102"/>
    <a:srgbClr val="760102"/>
    <a:srgbClr val="AE0001"/>
    <a:srgbClr val="66BEE6"/>
    <a:srgbClr val="FF2600"/>
    <a:srgbClr val="FF7E79"/>
    <a:srgbClr val="009193"/>
    <a:srgbClr val="E4652E"/>
    <a:srgbClr val="76D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972"/>
    <p:restoredTop sz="94558"/>
  </p:normalViewPr>
  <p:slideViewPr>
    <p:cSldViewPr snapToGrid="0" snapToObjects="1">
      <p:cViewPr varScale="1">
        <p:scale>
          <a:sx n="92" d="100"/>
          <a:sy n="92" d="100"/>
        </p:scale>
        <p:origin x="176" y="4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1284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65EA35-4875-C0D2-6746-EE16C5979F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E75B94-7C9B-1E6B-C970-64732664D3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88D7A4-0A92-5F73-278F-B8D89A0B5E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2BA09E3-16DF-4556-81D4-721FD7D96982}"/>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29588843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73AB7-EE42-71C6-8389-9210A501D5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F5BECF-8227-F3BB-1BCB-649036202E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F7C1BD-07B3-E5D5-FC63-A40C0C5FD10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2EA1241-1A3B-1DD1-BBBF-5B699CE70D0C}"/>
              </a:ext>
            </a:extLst>
          </p:cNvPr>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1088318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03FA44-6345-06CD-60FE-FD5949B54A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C6197E-1E3F-BFDC-9609-030D5EBF35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3D6AB3-EF1F-592E-0E15-1CEEFA9B0CE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06E22CC-C8EF-DC5F-F231-AD219E4D55E8}"/>
              </a:ext>
            </a:extLst>
          </p:cNvPr>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8152460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DA3312-26EB-56CE-C434-C3EA06BBEE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55F6CB-F34B-7820-DB79-B017DD1F2B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BB98B1-6554-5426-9F29-3B83AE63DD8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DE4EB2B-1FC2-A9BD-AC5A-833B5C823B70}"/>
              </a:ext>
            </a:extLst>
          </p:cNvPr>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27853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D13E9-5E18-2C70-F215-16C0A47692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B72C17-0495-F96E-A28A-B74441C93A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0E611A-EE5F-D9AA-3A94-AD1EFF8F009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BC08FE-040B-7714-74E8-647CE707B762}"/>
              </a:ext>
            </a:extLst>
          </p:cNvPr>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8093667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8DE49E-DD9A-82B9-CF41-AFF00C094D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731031-9DF6-047B-B136-80861EBD27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23F8BD-C1E3-979F-2CC4-004DDF2D2C1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FB35E04-1F07-2CFE-81E3-D505C87D88CF}"/>
              </a:ext>
            </a:extLst>
          </p:cNvPr>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3101247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A12F5F-FF4D-53FE-595B-AF5744BBBC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81CB06-5F9A-3B22-E341-3D40DFB642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C39D4D-2FD2-A31C-4B2B-A96F2021E9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827A5B8-4DCC-4362-BC15-685B0800A1AE}"/>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208195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28CCC-6A5D-B582-ACA6-DAB9BD355E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A63DEA-1CE8-E25F-2A25-6B5EB2279D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2B963B-EB2B-7FAC-7B4A-BF99BEF1DDB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7BE37C-219C-49A2-2236-B1FB30E52DCE}"/>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384424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FEB85-7854-2E22-3138-3535B224AC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9770A5-B7FE-E8F5-D2AE-5CF8E0F4A7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2764AD-B5B9-465E-B125-5FFF547E5E6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2AA8631-ABB8-C3A4-00CD-BADF20A8BAC4}"/>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891962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9A92BD-F2CC-8A3A-2042-736D5E52CF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3C4C86-6F22-19F3-9719-BBFFF04613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C5E6F4-726D-1659-D5FC-109874B76E0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83838"/>
                </a:solidFill>
                <a:latin typeface="DM Sans" pitchFamily="34" charset="0"/>
                <a:ea typeface="DM Sans" pitchFamily="34" charset="-122"/>
                <a:cs typeface="DM Sans" pitchFamily="34" charset="-120"/>
              </a:rPr>
              <a:t>Decision Trees break down decisions step-by-step. Support Vector Machines find optimal boundaries. Neural Networks mimic brain structures. Examples include email spam filtering and disease diagnosis. Used for house price estimation and stock forecasting</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a:extLst>
              <a:ext uri="{FF2B5EF4-FFF2-40B4-BE49-F238E27FC236}">
                <a16:creationId xmlns:a16="http://schemas.microsoft.com/office/drawing/2014/main" id="{EF917C61-F5D9-0608-88F4-C82197B7710A}"/>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526673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0540E-21B1-5B0A-00F7-D2DCF3D0AD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25EAFF-8ADE-8BE2-93C1-85677A7130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C99EB2-75ED-F34E-E127-E6D8BFF5DD1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83838"/>
                </a:solidFill>
                <a:latin typeface="DM Sans" pitchFamily="34" charset="0"/>
                <a:ea typeface="DM Sans" pitchFamily="34" charset="-122"/>
                <a:cs typeface="DM Sans" pitchFamily="34" charset="-120"/>
              </a:rPr>
              <a:t>Decision Trees break down decisions step-by-step. Support Vector Machines find optimal boundaries. Neural Networks mimic brain structures. Examples include email spam filtering and disease diagnosis. Used for house price estimation and stock forecasting</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a:extLst>
              <a:ext uri="{FF2B5EF4-FFF2-40B4-BE49-F238E27FC236}">
                <a16:creationId xmlns:a16="http://schemas.microsoft.com/office/drawing/2014/main" id="{E0EEAD57-A1CD-0350-CCAD-044D0A7E317A}"/>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31077752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sv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30.jpe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46A5360D-5AD9-4567-FA4C-411B55A8551D}"/>
              </a:ext>
            </a:extLst>
          </p:cNvPr>
          <p:cNvSpPr/>
          <p:nvPr/>
        </p:nvSpPr>
        <p:spPr>
          <a:xfrm>
            <a:off x="2020186" y="985723"/>
            <a:ext cx="10731795" cy="6258154"/>
          </a:xfrm>
          <a:prstGeom prst="rect">
            <a:avLst/>
          </a:prstGeom>
          <a:noFill/>
          <a:ln/>
        </p:spPr>
        <p:txBody>
          <a:bodyPr wrap="square" lIns="0" tIns="0" rIns="0" bIns="0" rtlCol="0" anchor="t"/>
          <a:lstStyle/>
          <a:p>
            <a:pPr marL="0" indent="0" algn="ctr">
              <a:lnSpc>
                <a:spcPts val="5000"/>
              </a:lnSpc>
              <a:buNone/>
            </a:pPr>
            <a:endParaRPr lang="en-US" sz="4800" dirty="0">
              <a:solidFill>
                <a:srgbClr val="020202"/>
              </a:solidFill>
              <a:latin typeface="PT Serif" pitchFamily="34" charset="0"/>
            </a:endParaRPr>
          </a:p>
          <a:p>
            <a:pPr marL="0" indent="0" algn="ctr">
              <a:lnSpc>
                <a:spcPts val="5000"/>
              </a:lnSpc>
              <a:buNone/>
            </a:pPr>
            <a:r>
              <a:rPr lang="en-US" sz="4800" dirty="0">
                <a:solidFill>
                  <a:srgbClr val="020202"/>
                </a:solidFill>
                <a:latin typeface="PT Serif" pitchFamily="34" charset="0"/>
              </a:rPr>
              <a:t>COMP30027 MACHINE LEARNING</a:t>
            </a:r>
          </a:p>
          <a:p>
            <a:pPr marL="0" indent="0" algn="ctr">
              <a:lnSpc>
                <a:spcPts val="5000"/>
              </a:lnSpc>
              <a:buNone/>
            </a:pPr>
            <a:r>
              <a:rPr lang="en-US" sz="4800" dirty="0">
                <a:solidFill>
                  <a:srgbClr val="020202"/>
                </a:solidFill>
                <a:latin typeface="PT Serif" pitchFamily="34" charset="0"/>
              </a:rPr>
              <a:t>TUTORIAL</a:t>
            </a:r>
          </a:p>
          <a:p>
            <a:pPr marL="0" indent="0" algn="ctr">
              <a:lnSpc>
                <a:spcPts val="5000"/>
              </a:lnSpc>
              <a:buNone/>
            </a:pPr>
            <a:endParaRPr lang="en-US" sz="4800" dirty="0">
              <a:solidFill>
                <a:srgbClr val="020202"/>
              </a:solidFill>
              <a:latin typeface="PT Serif" pitchFamily="34" charset="0"/>
            </a:endParaRPr>
          </a:p>
          <a:p>
            <a:pPr marL="0" indent="0" algn="ctr">
              <a:lnSpc>
                <a:spcPts val="5000"/>
              </a:lnSpc>
              <a:buNone/>
            </a:pPr>
            <a:endParaRPr lang="en-US" sz="4800" dirty="0">
              <a:solidFill>
                <a:srgbClr val="020202"/>
              </a:solidFill>
              <a:latin typeface="PT Serif" pitchFamily="34" charset="0"/>
            </a:endParaRPr>
          </a:p>
          <a:p>
            <a:pPr marL="0" indent="0" algn="ctr">
              <a:lnSpc>
                <a:spcPts val="5000"/>
              </a:lnSpc>
              <a:buNone/>
            </a:pPr>
            <a:r>
              <a:rPr lang="en-US" sz="4800" dirty="0">
                <a:solidFill>
                  <a:srgbClr val="020202"/>
                </a:solidFill>
                <a:latin typeface="PT Serif" pitchFamily="34" charset="0"/>
              </a:rPr>
              <a:t>Workshop - 1</a:t>
            </a:r>
          </a:p>
          <a:p>
            <a:pPr marL="0" indent="0" algn="ctr">
              <a:lnSpc>
                <a:spcPts val="5000"/>
              </a:lnSpc>
              <a:buNone/>
            </a:pPr>
            <a:endParaRPr lang="en-US" sz="4800" dirty="0">
              <a:solidFill>
                <a:srgbClr val="020202"/>
              </a:solidFill>
              <a:latin typeface="PT Serif" pitchFamily="34" charset="0"/>
            </a:endParaRPr>
          </a:p>
          <a:p>
            <a:pPr marL="0" indent="0" algn="ctr">
              <a:lnSpc>
                <a:spcPts val="5000"/>
              </a:lnSpc>
              <a:buNone/>
            </a:pPr>
            <a:endParaRPr lang="en-US" sz="4800" dirty="0"/>
          </a:p>
        </p:txBody>
      </p:sp>
      <p:sp>
        <p:nvSpPr>
          <p:cNvPr id="3" name="Rectangle 2">
            <a:extLst>
              <a:ext uri="{FF2B5EF4-FFF2-40B4-BE49-F238E27FC236}">
                <a16:creationId xmlns:a16="http://schemas.microsoft.com/office/drawing/2014/main" id="{7531D596-8E94-8EF9-1544-B09941F32F04}"/>
              </a:ext>
            </a:extLst>
          </p:cNvPr>
          <p:cNvSpPr/>
          <p:nvPr/>
        </p:nvSpPr>
        <p:spPr>
          <a:xfrm>
            <a:off x="12777849" y="7528956"/>
            <a:ext cx="1852551" cy="7006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7740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7E87D-06C2-DC33-E470-9A5BA726169A}"/>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FEFCA180-65E0-12A2-AB71-3BD9679EBC68}"/>
              </a:ext>
            </a:extLst>
          </p:cNvPr>
          <p:cNvSpPr/>
          <p:nvPr/>
        </p:nvSpPr>
        <p:spPr>
          <a:xfrm>
            <a:off x="728424" y="905947"/>
            <a:ext cx="6571059" cy="682943"/>
          </a:xfrm>
          <a:prstGeom prst="rect">
            <a:avLst/>
          </a:prstGeom>
          <a:noFill/>
          <a:ln/>
        </p:spPr>
        <p:txBody>
          <a:bodyPr wrap="none" lIns="0" tIns="0" rIns="0" bIns="0" rtlCol="0" anchor="t"/>
          <a:lstStyle/>
          <a:p>
            <a:pPr marL="0" indent="0">
              <a:lnSpc>
                <a:spcPts val="5350"/>
              </a:lnSpc>
              <a:buNone/>
            </a:pPr>
            <a:r>
              <a:rPr lang="en-US" sz="4300" dirty="0">
                <a:solidFill>
                  <a:srgbClr val="020202"/>
                </a:solidFill>
                <a:latin typeface="PT Serif" pitchFamily="34" charset="0"/>
                <a:ea typeface="PT Serif" pitchFamily="34" charset="-122"/>
                <a:cs typeface="PT Serif" pitchFamily="34" charset="-120"/>
              </a:rPr>
              <a:t>Types of Machine Learning</a:t>
            </a:r>
            <a:endParaRPr lang="en-US" sz="4300" dirty="0"/>
          </a:p>
        </p:txBody>
      </p:sp>
      <p:sp>
        <p:nvSpPr>
          <p:cNvPr id="4" name="Shape 1">
            <a:extLst>
              <a:ext uri="{FF2B5EF4-FFF2-40B4-BE49-F238E27FC236}">
                <a16:creationId xmlns:a16="http://schemas.microsoft.com/office/drawing/2014/main" id="{3FCF8965-3722-6A39-91E9-AB1DC9237C4B}"/>
              </a:ext>
            </a:extLst>
          </p:cNvPr>
          <p:cNvSpPr/>
          <p:nvPr/>
        </p:nvSpPr>
        <p:spPr>
          <a:xfrm>
            <a:off x="728424" y="2135148"/>
            <a:ext cx="468273" cy="468273"/>
          </a:xfrm>
          <a:prstGeom prst="roundRect">
            <a:avLst>
              <a:gd name="adj" fmla="val 6667"/>
            </a:avLst>
          </a:prstGeom>
          <a:solidFill>
            <a:srgbClr val="F2EEEE"/>
          </a:solidFill>
          <a:ln/>
        </p:spPr>
        <p:txBody>
          <a:bodyPr/>
          <a:lstStyle/>
          <a:p>
            <a:endParaRPr lang="en-US"/>
          </a:p>
        </p:txBody>
      </p:sp>
      <p:sp>
        <p:nvSpPr>
          <p:cNvPr id="5" name="Text 2">
            <a:extLst>
              <a:ext uri="{FF2B5EF4-FFF2-40B4-BE49-F238E27FC236}">
                <a16:creationId xmlns:a16="http://schemas.microsoft.com/office/drawing/2014/main" id="{8C571E41-F48C-9A16-B347-C906FE38FB35}"/>
              </a:ext>
            </a:extLst>
          </p:cNvPr>
          <p:cNvSpPr/>
          <p:nvPr/>
        </p:nvSpPr>
        <p:spPr>
          <a:xfrm>
            <a:off x="1404818" y="2135148"/>
            <a:ext cx="2731651" cy="341352"/>
          </a:xfrm>
          <a:prstGeom prst="rect">
            <a:avLst/>
          </a:prstGeom>
          <a:noFill/>
          <a:ln/>
        </p:spPr>
        <p:txBody>
          <a:bodyPr wrap="none" lIns="0" tIns="0" rIns="0" bIns="0" rtlCol="0" anchor="t"/>
          <a:lstStyle/>
          <a:p>
            <a:pPr marL="0" indent="0">
              <a:lnSpc>
                <a:spcPts val="2650"/>
              </a:lnSpc>
              <a:buNone/>
            </a:pPr>
            <a:r>
              <a:rPr lang="en-US" sz="2150" dirty="0">
                <a:solidFill>
                  <a:schemeClr val="bg1">
                    <a:lumMod val="85000"/>
                  </a:schemeClr>
                </a:solidFill>
                <a:latin typeface="PT Serif" pitchFamily="34" charset="0"/>
                <a:ea typeface="PT Serif" pitchFamily="34" charset="-122"/>
                <a:cs typeface="PT Serif" pitchFamily="34" charset="-120"/>
              </a:rPr>
              <a:t>Supervised Learning</a:t>
            </a:r>
            <a:endParaRPr lang="en-US" sz="2150" dirty="0">
              <a:solidFill>
                <a:schemeClr val="bg1">
                  <a:lumMod val="85000"/>
                </a:schemeClr>
              </a:solidFill>
            </a:endParaRPr>
          </a:p>
        </p:txBody>
      </p:sp>
      <p:sp>
        <p:nvSpPr>
          <p:cNvPr id="6" name="Text 3">
            <a:extLst>
              <a:ext uri="{FF2B5EF4-FFF2-40B4-BE49-F238E27FC236}">
                <a16:creationId xmlns:a16="http://schemas.microsoft.com/office/drawing/2014/main" id="{CCB84BFF-3DFF-EF26-C190-14166CE73798}"/>
              </a:ext>
            </a:extLst>
          </p:cNvPr>
          <p:cNvSpPr/>
          <p:nvPr/>
        </p:nvSpPr>
        <p:spPr>
          <a:xfrm>
            <a:off x="1404818" y="2601278"/>
            <a:ext cx="7010757" cy="665798"/>
          </a:xfrm>
          <a:prstGeom prst="rect">
            <a:avLst/>
          </a:prstGeom>
          <a:noFill/>
          <a:ln/>
        </p:spPr>
        <p:txBody>
          <a:bodyPr wrap="square" lIns="0" tIns="0" rIns="0" bIns="0" rtlCol="0" anchor="t"/>
          <a:lstStyle/>
          <a:p>
            <a:pPr marL="0" indent="0">
              <a:lnSpc>
                <a:spcPts val="2600"/>
              </a:lnSpc>
              <a:buNone/>
            </a:pPr>
            <a:r>
              <a:rPr lang="en-US" sz="1600" dirty="0">
                <a:solidFill>
                  <a:schemeClr val="bg1">
                    <a:lumMod val="85000"/>
                  </a:schemeClr>
                </a:solidFill>
                <a:latin typeface="DM Sans" pitchFamily="34" charset="0"/>
                <a:ea typeface="DM Sans" pitchFamily="34" charset="-122"/>
                <a:cs typeface="DM Sans" pitchFamily="34" charset="-120"/>
              </a:rPr>
              <a:t>Algorithms trained on labeled data, learning to map inputs to known outputs.</a:t>
            </a:r>
            <a:endParaRPr lang="en-US" sz="1600" dirty="0">
              <a:solidFill>
                <a:schemeClr val="bg1">
                  <a:lumMod val="85000"/>
                </a:schemeClr>
              </a:solidFill>
            </a:endParaRPr>
          </a:p>
        </p:txBody>
      </p:sp>
      <p:sp>
        <p:nvSpPr>
          <p:cNvPr id="7" name="Shape 4">
            <a:extLst>
              <a:ext uri="{FF2B5EF4-FFF2-40B4-BE49-F238E27FC236}">
                <a16:creationId xmlns:a16="http://schemas.microsoft.com/office/drawing/2014/main" id="{70738D51-4484-25A1-C039-8E57995418C5}"/>
              </a:ext>
            </a:extLst>
          </p:cNvPr>
          <p:cNvSpPr/>
          <p:nvPr/>
        </p:nvSpPr>
        <p:spPr>
          <a:xfrm>
            <a:off x="728424" y="3709273"/>
            <a:ext cx="468273" cy="468273"/>
          </a:xfrm>
          <a:prstGeom prst="roundRect">
            <a:avLst>
              <a:gd name="adj" fmla="val 6667"/>
            </a:avLst>
          </a:prstGeom>
          <a:solidFill>
            <a:srgbClr val="F2EEEE"/>
          </a:solidFill>
          <a:ln/>
        </p:spPr>
        <p:txBody>
          <a:bodyPr/>
          <a:lstStyle/>
          <a:p>
            <a:endParaRPr lang="en-US"/>
          </a:p>
        </p:txBody>
      </p:sp>
      <p:sp>
        <p:nvSpPr>
          <p:cNvPr id="8" name="Text 5">
            <a:extLst>
              <a:ext uri="{FF2B5EF4-FFF2-40B4-BE49-F238E27FC236}">
                <a16:creationId xmlns:a16="http://schemas.microsoft.com/office/drawing/2014/main" id="{714CACB3-69B7-1ADA-6B75-3E6B5D328C26}"/>
              </a:ext>
            </a:extLst>
          </p:cNvPr>
          <p:cNvSpPr/>
          <p:nvPr/>
        </p:nvSpPr>
        <p:spPr>
          <a:xfrm>
            <a:off x="1404818" y="3709273"/>
            <a:ext cx="2795945" cy="341352"/>
          </a:xfrm>
          <a:prstGeom prst="rect">
            <a:avLst/>
          </a:prstGeom>
          <a:noFill/>
          <a:ln/>
        </p:spPr>
        <p:txBody>
          <a:bodyPr wrap="none" lIns="0" tIns="0" rIns="0" bIns="0" rtlCol="0" anchor="t"/>
          <a:lstStyle/>
          <a:p>
            <a:pPr marL="0" indent="0">
              <a:lnSpc>
                <a:spcPts val="2650"/>
              </a:lnSpc>
              <a:buNone/>
            </a:pPr>
            <a:r>
              <a:rPr lang="en-US" sz="2150" dirty="0">
                <a:solidFill>
                  <a:schemeClr val="bg1">
                    <a:lumMod val="85000"/>
                  </a:schemeClr>
                </a:solidFill>
                <a:latin typeface="PT Serif" pitchFamily="34" charset="0"/>
                <a:ea typeface="PT Serif" pitchFamily="34" charset="-122"/>
                <a:cs typeface="PT Serif" pitchFamily="34" charset="-120"/>
              </a:rPr>
              <a:t>Unsupervised Learning</a:t>
            </a:r>
            <a:endParaRPr lang="en-US" sz="2150" dirty="0">
              <a:solidFill>
                <a:schemeClr val="bg1">
                  <a:lumMod val="85000"/>
                </a:schemeClr>
              </a:solidFill>
            </a:endParaRPr>
          </a:p>
        </p:txBody>
      </p:sp>
      <p:sp>
        <p:nvSpPr>
          <p:cNvPr id="9" name="Text 6">
            <a:extLst>
              <a:ext uri="{FF2B5EF4-FFF2-40B4-BE49-F238E27FC236}">
                <a16:creationId xmlns:a16="http://schemas.microsoft.com/office/drawing/2014/main" id="{DD53E18C-E2F2-E19A-EF06-85F98C8DE3FD}"/>
              </a:ext>
            </a:extLst>
          </p:cNvPr>
          <p:cNvSpPr/>
          <p:nvPr/>
        </p:nvSpPr>
        <p:spPr>
          <a:xfrm>
            <a:off x="1404818" y="4175403"/>
            <a:ext cx="7010757" cy="332899"/>
          </a:xfrm>
          <a:prstGeom prst="rect">
            <a:avLst/>
          </a:prstGeom>
          <a:noFill/>
          <a:ln/>
        </p:spPr>
        <p:txBody>
          <a:bodyPr wrap="none" lIns="0" tIns="0" rIns="0" bIns="0" rtlCol="0" anchor="t"/>
          <a:lstStyle/>
          <a:p>
            <a:pPr marL="0" indent="0">
              <a:lnSpc>
                <a:spcPts val="2600"/>
              </a:lnSpc>
              <a:buNone/>
            </a:pPr>
            <a:r>
              <a:rPr lang="en-US" sz="1600" dirty="0">
                <a:solidFill>
                  <a:schemeClr val="bg1">
                    <a:lumMod val="85000"/>
                  </a:schemeClr>
                </a:solidFill>
                <a:latin typeface="DM Sans" pitchFamily="34" charset="0"/>
                <a:ea typeface="DM Sans" pitchFamily="34" charset="-122"/>
                <a:cs typeface="DM Sans" pitchFamily="34" charset="-120"/>
              </a:rPr>
              <a:t>Discovers hidden patterns in unlabeled data without human guidance.</a:t>
            </a:r>
            <a:endParaRPr lang="en-US" sz="1600" dirty="0">
              <a:solidFill>
                <a:schemeClr val="bg1">
                  <a:lumMod val="85000"/>
                </a:schemeClr>
              </a:solidFill>
            </a:endParaRPr>
          </a:p>
        </p:txBody>
      </p:sp>
      <p:sp>
        <p:nvSpPr>
          <p:cNvPr id="10" name="Shape 7">
            <a:extLst>
              <a:ext uri="{FF2B5EF4-FFF2-40B4-BE49-F238E27FC236}">
                <a16:creationId xmlns:a16="http://schemas.microsoft.com/office/drawing/2014/main" id="{E3FB342B-5A64-3D6A-9A1C-0C582CC65AFB}"/>
              </a:ext>
            </a:extLst>
          </p:cNvPr>
          <p:cNvSpPr/>
          <p:nvPr/>
        </p:nvSpPr>
        <p:spPr>
          <a:xfrm>
            <a:off x="728424" y="4950500"/>
            <a:ext cx="468273" cy="468273"/>
          </a:xfrm>
          <a:prstGeom prst="roundRect">
            <a:avLst>
              <a:gd name="adj" fmla="val 6667"/>
            </a:avLst>
          </a:prstGeom>
          <a:solidFill>
            <a:srgbClr val="F2EEEE"/>
          </a:solidFill>
          <a:ln/>
        </p:spPr>
        <p:txBody>
          <a:bodyPr/>
          <a:lstStyle/>
          <a:p>
            <a:endParaRPr lang="en-US"/>
          </a:p>
        </p:txBody>
      </p:sp>
      <p:sp>
        <p:nvSpPr>
          <p:cNvPr id="11" name="Text 8">
            <a:extLst>
              <a:ext uri="{FF2B5EF4-FFF2-40B4-BE49-F238E27FC236}">
                <a16:creationId xmlns:a16="http://schemas.microsoft.com/office/drawing/2014/main" id="{927639EB-6E0B-0F68-54B9-B57C830D4F9B}"/>
              </a:ext>
            </a:extLst>
          </p:cNvPr>
          <p:cNvSpPr/>
          <p:nvPr/>
        </p:nvSpPr>
        <p:spPr>
          <a:xfrm>
            <a:off x="1404818" y="4950500"/>
            <a:ext cx="3195876" cy="341352"/>
          </a:xfrm>
          <a:prstGeom prst="rect">
            <a:avLst/>
          </a:prstGeom>
          <a:noFill/>
          <a:ln/>
        </p:spPr>
        <p:txBody>
          <a:bodyPr wrap="none" lIns="0" tIns="0" rIns="0" bIns="0" rtlCol="0" anchor="t"/>
          <a:lstStyle/>
          <a:p>
            <a:pPr marL="0" indent="0">
              <a:lnSpc>
                <a:spcPts val="2650"/>
              </a:lnSpc>
              <a:buNone/>
            </a:pPr>
            <a:r>
              <a:rPr lang="en-US" sz="2150" dirty="0">
                <a:solidFill>
                  <a:srgbClr val="383838"/>
                </a:solidFill>
                <a:latin typeface="PT Serif" pitchFamily="34" charset="0"/>
                <a:ea typeface="PT Serif" pitchFamily="34" charset="-122"/>
                <a:cs typeface="PT Serif" pitchFamily="34" charset="-120"/>
              </a:rPr>
              <a:t>Semi-Supervised Learning</a:t>
            </a:r>
            <a:endParaRPr lang="en-US" sz="2150" dirty="0"/>
          </a:p>
        </p:txBody>
      </p:sp>
      <p:sp>
        <p:nvSpPr>
          <p:cNvPr id="12" name="Text 9">
            <a:extLst>
              <a:ext uri="{FF2B5EF4-FFF2-40B4-BE49-F238E27FC236}">
                <a16:creationId xmlns:a16="http://schemas.microsoft.com/office/drawing/2014/main" id="{D2E6AFE3-5D7D-2E37-D75F-9AC9BC94308A}"/>
              </a:ext>
            </a:extLst>
          </p:cNvPr>
          <p:cNvSpPr/>
          <p:nvPr/>
        </p:nvSpPr>
        <p:spPr>
          <a:xfrm>
            <a:off x="1404818" y="5416629"/>
            <a:ext cx="7010757" cy="665798"/>
          </a:xfrm>
          <a:prstGeom prst="rect">
            <a:avLst/>
          </a:prstGeom>
          <a:noFill/>
          <a:ln/>
        </p:spPr>
        <p:txBody>
          <a:bodyPr wrap="square" lIns="0" tIns="0" rIns="0" bIns="0" rtlCol="0" anchor="t"/>
          <a:lstStyle/>
          <a:p>
            <a:pPr marL="0" indent="0">
              <a:lnSpc>
                <a:spcPts val="2600"/>
              </a:lnSpc>
              <a:buNone/>
            </a:pPr>
            <a:r>
              <a:rPr lang="en-US" sz="1600" dirty="0">
                <a:solidFill>
                  <a:srgbClr val="383838"/>
                </a:solidFill>
                <a:latin typeface="DM Sans" pitchFamily="34" charset="0"/>
                <a:ea typeface="DM Sans" pitchFamily="34" charset="-122"/>
                <a:cs typeface="DM Sans" pitchFamily="34" charset="-120"/>
              </a:rPr>
              <a:t>Leverages both labeled and unlabeled data to improve learning efficiency.</a:t>
            </a:r>
            <a:endParaRPr lang="en-US" sz="1600" dirty="0"/>
          </a:p>
        </p:txBody>
      </p:sp>
      <p:sp>
        <p:nvSpPr>
          <p:cNvPr id="13" name="Shape 10">
            <a:extLst>
              <a:ext uri="{FF2B5EF4-FFF2-40B4-BE49-F238E27FC236}">
                <a16:creationId xmlns:a16="http://schemas.microsoft.com/office/drawing/2014/main" id="{B7F4FFB6-8783-7631-4C8F-BA6EE149EE34}"/>
              </a:ext>
            </a:extLst>
          </p:cNvPr>
          <p:cNvSpPr/>
          <p:nvPr/>
        </p:nvSpPr>
        <p:spPr>
          <a:xfrm>
            <a:off x="728424" y="6524625"/>
            <a:ext cx="468273" cy="468273"/>
          </a:xfrm>
          <a:prstGeom prst="roundRect">
            <a:avLst>
              <a:gd name="adj" fmla="val 6667"/>
            </a:avLst>
          </a:prstGeom>
          <a:solidFill>
            <a:srgbClr val="F2EEEE"/>
          </a:solidFill>
          <a:ln/>
        </p:spPr>
        <p:txBody>
          <a:bodyPr/>
          <a:lstStyle/>
          <a:p>
            <a:endParaRPr lang="en-US"/>
          </a:p>
        </p:txBody>
      </p:sp>
      <p:sp>
        <p:nvSpPr>
          <p:cNvPr id="14" name="Text 11">
            <a:extLst>
              <a:ext uri="{FF2B5EF4-FFF2-40B4-BE49-F238E27FC236}">
                <a16:creationId xmlns:a16="http://schemas.microsoft.com/office/drawing/2014/main" id="{30BA0522-96FB-DCA4-981A-8E93414BF1B8}"/>
              </a:ext>
            </a:extLst>
          </p:cNvPr>
          <p:cNvSpPr/>
          <p:nvPr/>
        </p:nvSpPr>
        <p:spPr>
          <a:xfrm>
            <a:off x="1404818" y="6524625"/>
            <a:ext cx="2937153" cy="341352"/>
          </a:xfrm>
          <a:prstGeom prst="rect">
            <a:avLst/>
          </a:prstGeom>
          <a:noFill/>
          <a:ln/>
        </p:spPr>
        <p:txBody>
          <a:bodyPr wrap="none" lIns="0" tIns="0" rIns="0" bIns="0" rtlCol="0" anchor="t"/>
          <a:lstStyle/>
          <a:p>
            <a:pPr marL="0" indent="0">
              <a:lnSpc>
                <a:spcPts val="2650"/>
              </a:lnSpc>
              <a:buNone/>
            </a:pPr>
            <a:r>
              <a:rPr lang="en-US" sz="2150" dirty="0">
                <a:solidFill>
                  <a:schemeClr val="bg1">
                    <a:lumMod val="85000"/>
                  </a:schemeClr>
                </a:solidFill>
                <a:latin typeface="PT Serif" pitchFamily="34" charset="0"/>
                <a:ea typeface="PT Serif" pitchFamily="34" charset="-122"/>
                <a:cs typeface="PT Serif" pitchFamily="34" charset="-120"/>
              </a:rPr>
              <a:t>Reinforcement Learning</a:t>
            </a:r>
            <a:endParaRPr lang="en-US" sz="2150" dirty="0">
              <a:solidFill>
                <a:schemeClr val="bg1">
                  <a:lumMod val="85000"/>
                </a:schemeClr>
              </a:solidFill>
            </a:endParaRPr>
          </a:p>
        </p:txBody>
      </p:sp>
      <p:sp>
        <p:nvSpPr>
          <p:cNvPr id="15" name="Text 12">
            <a:extLst>
              <a:ext uri="{FF2B5EF4-FFF2-40B4-BE49-F238E27FC236}">
                <a16:creationId xmlns:a16="http://schemas.microsoft.com/office/drawing/2014/main" id="{6E5A31A6-6B6D-3FB2-2DFC-CECB43B5BDAF}"/>
              </a:ext>
            </a:extLst>
          </p:cNvPr>
          <p:cNvSpPr/>
          <p:nvPr/>
        </p:nvSpPr>
        <p:spPr>
          <a:xfrm>
            <a:off x="1404818" y="6990755"/>
            <a:ext cx="7010757" cy="332899"/>
          </a:xfrm>
          <a:prstGeom prst="rect">
            <a:avLst/>
          </a:prstGeom>
          <a:noFill/>
          <a:ln/>
        </p:spPr>
        <p:txBody>
          <a:bodyPr wrap="none" lIns="0" tIns="0" rIns="0" bIns="0" rtlCol="0" anchor="t"/>
          <a:lstStyle/>
          <a:p>
            <a:pPr marL="0" indent="0">
              <a:lnSpc>
                <a:spcPts val="2600"/>
              </a:lnSpc>
              <a:buNone/>
            </a:pPr>
            <a:r>
              <a:rPr lang="en-US" sz="1600" dirty="0">
                <a:solidFill>
                  <a:schemeClr val="bg1">
                    <a:lumMod val="85000"/>
                  </a:schemeClr>
                </a:solidFill>
                <a:latin typeface="DM Sans" pitchFamily="34" charset="0"/>
                <a:ea typeface="DM Sans" pitchFamily="34" charset="-122"/>
                <a:cs typeface="DM Sans" pitchFamily="34" charset="-120"/>
              </a:rPr>
              <a:t>Learns optimal actions through trial and error with a reward system.</a:t>
            </a:r>
            <a:endParaRPr lang="en-US" sz="1600" dirty="0">
              <a:solidFill>
                <a:schemeClr val="bg1">
                  <a:lumMod val="85000"/>
                </a:schemeClr>
              </a:solidFill>
            </a:endParaRPr>
          </a:p>
        </p:txBody>
      </p:sp>
      <p:pic>
        <p:nvPicPr>
          <p:cNvPr id="16" name="Picture 15">
            <a:extLst>
              <a:ext uri="{FF2B5EF4-FFF2-40B4-BE49-F238E27FC236}">
                <a16:creationId xmlns:a16="http://schemas.microsoft.com/office/drawing/2014/main" id="{4C600C09-D6AD-7D4D-C18C-19AB6FA729FA}"/>
              </a:ext>
            </a:extLst>
          </p:cNvPr>
          <p:cNvPicPr>
            <a:picLocks noChangeAspect="1"/>
          </p:cNvPicPr>
          <p:nvPr/>
        </p:nvPicPr>
        <p:blipFill>
          <a:blip r:embed="rId3"/>
          <a:stretch>
            <a:fillRect/>
          </a:stretch>
        </p:blipFill>
        <p:spPr>
          <a:xfrm>
            <a:off x="7771256" y="202959"/>
            <a:ext cx="6615582" cy="4796638"/>
          </a:xfrm>
          <a:prstGeom prst="rect">
            <a:avLst/>
          </a:prstGeom>
        </p:spPr>
      </p:pic>
      <p:sp>
        <p:nvSpPr>
          <p:cNvPr id="2" name="Rectangle 1">
            <a:extLst>
              <a:ext uri="{FF2B5EF4-FFF2-40B4-BE49-F238E27FC236}">
                <a16:creationId xmlns:a16="http://schemas.microsoft.com/office/drawing/2014/main" id="{FC1F505B-FED6-9FEA-FB07-23A1E943BB7E}"/>
              </a:ext>
            </a:extLst>
          </p:cNvPr>
          <p:cNvSpPr/>
          <p:nvPr/>
        </p:nvSpPr>
        <p:spPr>
          <a:xfrm>
            <a:off x="12777849" y="7528956"/>
            <a:ext cx="1852551" cy="7006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9231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91D18A-FC53-646A-3256-132B9C372057}"/>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92B92E16-4C87-57DE-E171-D654178970D4}"/>
              </a:ext>
            </a:extLst>
          </p:cNvPr>
          <p:cNvSpPr/>
          <p:nvPr/>
        </p:nvSpPr>
        <p:spPr>
          <a:xfrm>
            <a:off x="728424" y="905947"/>
            <a:ext cx="6571059" cy="682943"/>
          </a:xfrm>
          <a:prstGeom prst="rect">
            <a:avLst/>
          </a:prstGeom>
          <a:noFill/>
          <a:ln/>
        </p:spPr>
        <p:txBody>
          <a:bodyPr wrap="none" lIns="0" tIns="0" rIns="0" bIns="0" rtlCol="0" anchor="t"/>
          <a:lstStyle/>
          <a:p>
            <a:pPr marL="0" indent="0">
              <a:lnSpc>
                <a:spcPts val="5350"/>
              </a:lnSpc>
              <a:buNone/>
            </a:pPr>
            <a:r>
              <a:rPr lang="en-US" sz="4300" dirty="0">
                <a:solidFill>
                  <a:srgbClr val="020202"/>
                </a:solidFill>
                <a:latin typeface="PT Serif" pitchFamily="34" charset="0"/>
                <a:ea typeface="PT Serif" pitchFamily="34" charset="-122"/>
                <a:cs typeface="PT Serif" pitchFamily="34" charset="-120"/>
              </a:rPr>
              <a:t>Types of Machine Learning</a:t>
            </a:r>
            <a:endParaRPr lang="en-US" sz="4300" dirty="0"/>
          </a:p>
        </p:txBody>
      </p:sp>
      <p:sp>
        <p:nvSpPr>
          <p:cNvPr id="4" name="Shape 1">
            <a:extLst>
              <a:ext uri="{FF2B5EF4-FFF2-40B4-BE49-F238E27FC236}">
                <a16:creationId xmlns:a16="http://schemas.microsoft.com/office/drawing/2014/main" id="{105CEFC7-56D1-1876-E8F6-CCAE0190E9E9}"/>
              </a:ext>
            </a:extLst>
          </p:cNvPr>
          <p:cNvSpPr/>
          <p:nvPr/>
        </p:nvSpPr>
        <p:spPr>
          <a:xfrm>
            <a:off x="728424" y="2135148"/>
            <a:ext cx="468273" cy="468273"/>
          </a:xfrm>
          <a:prstGeom prst="roundRect">
            <a:avLst>
              <a:gd name="adj" fmla="val 6667"/>
            </a:avLst>
          </a:prstGeom>
          <a:solidFill>
            <a:srgbClr val="F2EEEE"/>
          </a:solidFill>
          <a:ln/>
        </p:spPr>
        <p:txBody>
          <a:bodyPr/>
          <a:lstStyle/>
          <a:p>
            <a:endParaRPr lang="en-US"/>
          </a:p>
        </p:txBody>
      </p:sp>
      <p:sp>
        <p:nvSpPr>
          <p:cNvPr id="5" name="Text 2">
            <a:extLst>
              <a:ext uri="{FF2B5EF4-FFF2-40B4-BE49-F238E27FC236}">
                <a16:creationId xmlns:a16="http://schemas.microsoft.com/office/drawing/2014/main" id="{36BFA2F5-8820-0E05-7B07-A447A76BC0C6}"/>
              </a:ext>
            </a:extLst>
          </p:cNvPr>
          <p:cNvSpPr/>
          <p:nvPr/>
        </p:nvSpPr>
        <p:spPr>
          <a:xfrm>
            <a:off x="1404818" y="2135148"/>
            <a:ext cx="2731651" cy="341352"/>
          </a:xfrm>
          <a:prstGeom prst="rect">
            <a:avLst/>
          </a:prstGeom>
          <a:noFill/>
          <a:ln/>
        </p:spPr>
        <p:txBody>
          <a:bodyPr wrap="none" lIns="0" tIns="0" rIns="0" bIns="0" rtlCol="0" anchor="t"/>
          <a:lstStyle/>
          <a:p>
            <a:pPr marL="0" indent="0">
              <a:lnSpc>
                <a:spcPts val="2650"/>
              </a:lnSpc>
              <a:buNone/>
            </a:pPr>
            <a:r>
              <a:rPr lang="en-US" sz="2150" dirty="0">
                <a:solidFill>
                  <a:schemeClr val="bg1">
                    <a:lumMod val="85000"/>
                  </a:schemeClr>
                </a:solidFill>
                <a:latin typeface="PT Serif" pitchFamily="34" charset="0"/>
                <a:ea typeface="PT Serif" pitchFamily="34" charset="-122"/>
                <a:cs typeface="PT Serif" pitchFamily="34" charset="-120"/>
              </a:rPr>
              <a:t>Supervised Learning</a:t>
            </a:r>
            <a:endParaRPr lang="en-US" sz="2150" dirty="0">
              <a:solidFill>
                <a:schemeClr val="bg1">
                  <a:lumMod val="85000"/>
                </a:schemeClr>
              </a:solidFill>
            </a:endParaRPr>
          </a:p>
        </p:txBody>
      </p:sp>
      <p:sp>
        <p:nvSpPr>
          <p:cNvPr id="6" name="Text 3">
            <a:extLst>
              <a:ext uri="{FF2B5EF4-FFF2-40B4-BE49-F238E27FC236}">
                <a16:creationId xmlns:a16="http://schemas.microsoft.com/office/drawing/2014/main" id="{A1972E0D-D3E3-C54E-F2CC-FA2E8F0FFE73}"/>
              </a:ext>
            </a:extLst>
          </p:cNvPr>
          <p:cNvSpPr/>
          <p:nvPr/>
        </p:nvSpPr>
        <p:spPr>
          <a:xfrm>
            <a:off x="1404818" y="2601278"/>
            <a:ext cx="7010757" cy="665798"/>
          </a:xfrm>
          <a:prstGeom prst="rect">
            <a:avLst/>
          </a:prstGeom>
          <a:noFill/>
          <a:ln/>
        </p:spPr>
        <p:txBody>
          <a:bodyPr wrap="square" lIns="0" tIns="0" rIns="0" bIns="0" rtlCol="0" anchor="t"/>
          <a:lstStyle/>
          <a:p>
            <a:pPr marL="0" indent="0">
              <a:lnSpc>
                <a:spcPts val="2600"/>
              </a:lnSpc>
              <a:buNone/>
            </a:pPr>
            <a:r>
              <a:rPr lang="en-US" sz="1600" dirty="0">
                <a:solidFill>
                  <a:schemeClr val="bg1">
                    <a:lumMod val="85000"/>
                  </a:schemeClr>
                </a:solidFill>
                <a:latin typeface="DM Sans" pitchFamily="34" charset="0"/>
                <a:ea typeface="DM Sans" pitchFamily="34" charset="-122"/>
                <a:cs typeface="DM Sans" pitchFamily="34" charset="-120"/>
              </a:rPr>
              <a:t>Algorithms trained on labeled data, learning to map inputs to known outputs.</a:t>
            </a:r>
            <a:endParaRPr lang="en-US" sz="1600" dirty="0">
              <a:solidFill>
                <a:schemeClr val="bg1">
                  <a:lumMod val="85000"/>
                </a:schemeClr>
              </a:solidFill>
            </a:endParaRPr>
          </a:p>
        </p:txBody>
      </p:sp>
      <p:sp>
        <p:nvSpPr>
          <p:cNvPr id="7" name="Shape 4">
            <a:extLst>
              <a:ext uri="{FF2B5EF4-FFF2-40B4-BE49-F238E27FC236}">
                <a16:creationId xmlns:a16="http://schemas.microsoft.com/office/drawing/2014/main" id="{FD635A82-F1BB-5E57-1BA9-CE2A977B4485}"/>
              </a:ext>
            </a:extLst>
          </p:cNvPr>
          <p:cNvSpPr/>
          <p:nvPr/>
        </p:nvSpPr>
        <p:spPr>
          <a:xfrm>
            <a:off x="728424" y="3709273"/>
            <a:ext cx="468273" cy="468273"/>
          </a:xfrm>
          <a:prstGeom prst="roundRect">
            <a:avLst>
              <a:gd name="adj" fmla="val 6667"/>
            </a:avLst>
          </a:prstGeom>
          <a:solidFill>
            <a:srgbClr val="F2EEEE"/>
          </a:solidFill>
          <a:ln/>
        </p:spPr>
        <p:txBody>
          <a:bodyPr/>
          <a:lstStyle/>
          <a:p>
            <a:endParaRPr lang="en-US"/>
          </a:p>
        </p:txBody>
      </p:sp>
      <p:sp>
        <p:nvSpPr>
          <p:cNvPr id="8" name="Text 5">
            <a:extLst>
              <a:ext uri="{FF2B5EF4-FFF2-40B4-BE49-F238E27FC236}">
                <a16:creationId xmlns:a16="http://schemas.microsoft.com/office/drawing/2014/main" id="{BEF7E210-D489-1DE9-BB90-EF56BC3BE209}"/>
              </a:ext>
            </a:extLst>
          </p:cNvPr>
          <p:cNvSpPr/>
          <p:nvPr/>
        </p:nvSpPr>
        <p:spPr>
          <a:xfrm>
            <a:off x="1404818" y="3709273"/>
            <a:ext cx="2795945" cy="341352"/>
          </a:xfrm>
          <a:prstGeom prst="rect">
            <a:avLst/>
          </a:prstGeom>
          <a:noFill/>
          <a:ln/>
        </p:spPr>
        <p:txBody>
          <a:bodyPr wrap="none" lIns="0" tIns="0" rIns="0" bIns="0" rtlCol="0" anchor="t"/>
          <a:lstStyle/>
          <a:p>
            <a:pPr marL="0" indent="0">
              <a:lnSpc>
                <a:spcPts val="2650"/>
              </a:lnSpc>
              <a:buNone/>
            </a:pPr>
            <a:r>
              <a:rPr lang="en-US" sz="2150" dirty="0">
                <a:solidFill>
                  <a:schemeClr val="bg1">
                    <a:lumMod val="85000"/>
                  </a:schemeClr>
                </a:solidFill>
                <a:latin typeface="PT Serif" pitchFamily="34" charset="0"/>
                <a:ea typeface="PT Serif" pitchFamily="34" charset="-122"/>
                <a:cs typeface="PT Serif" pitchFamily="34" charset="-120"/>
              </a:rPr>
              <a:t>Unsupervised Learning</a:t>
            </a:r>
            <a:endParaRPr lang="en-US" sz="2150" dirty="0">
              <a:solidFill>
                <a:schemeClr val="bg1">
                  <a:lumMod val="85000"/>
                </a:schemeClr>
              </a:solidFill>
            </a:endParaRPr>
          </a:p>
        </p:txBody>
      </p:sp>
      <p:sp>
        <p:nvSpPr>
          <p:cNvPr id="9" name="Text 6">
            <a:extLst>
              <a:ext uri="{FF2B5EF4-FFF2-40B4-BE49-F238E27FC236}">
                <a16:creationId xmlns:a16="http://schemas.microsoft.com/office/drawing/2014/main" id="{C5209C18-09E9-5C77-5A36-EAAEAFA6F0A4}"/>
              </a:ext>
            </a:extLst>
          </p:cNvPr>
          <p:cNvSpPr/>
          <p:nvPr/>
        </p:nvSpPr>
        <p:spPr>
          <a:xfrm>
            <a:off x="1404818" y="4175403"/>
            <a:ext cx="7010757" cy="332899"/>
          </a:xfrm>
          <a:prstGeom prst="rect">
            <a:avLst/>
          </a:prstGeom>
          <a:noFill/>
          <a:ln/>
        </p:spPr>
        <p:txBody>
          <a:bodyPr wrap="none" lIns="0" tIns="0" rIns="0" bIns="0" rtlCol="0" anchor="t"/>
          <a:lstStyle/>
          <a:p>
            <a:pPr marL="0" indent="0">
              <a:lnSpc>
                <a:spcPts val="2600"/>
              </a:lnSpc>
              <a:buNone/>
            </a:pPr>
            <a:r>
              <a:rPr lang="en-US" sz="1600" dirty="0">
                <a:solidFill>
                  <a:schemeClr val="bg1">
                    <a:lumMod val="85000"/>
                  </a:schemeClr>
                </a:solidFill>
                <a:latin typeface="DM Sans" pitchFamily="34" charset="0"/>
                <a:ea typeface="DM Sans" pitchFamily="34" charset="-122"/>
                <a:cs typeface="DM Sans" pitchFamily="34" charset="-120"/>
              </a:rPr>
              <a:t>Discovers hidden patterns in unlabeled data without human guidance.</a:t>
            </a:r>
            <a:endParaRPr lang="en-US" sz="1600" dirty="0">
              <a:solidFill>
                <a:schemeClr val="bg1">
                  <a:lumMod val="85000"/>
                </a:schemeClr>
              </a:solidFill>
            </a:endParaRPr>
          </a:p>
        </p:txBody>
      </p:sp>
      <p:sp>
        <p:nvSpPr>
          <p:cNvPr id="10" name="Shape 7">
            <a:extLst>
              <a:ext uri="{FF2B5EF4-FFF2-40B4-BE49-F238E27FC236}">
                <a16:creationId xmlns:a16="http://schemas.microsoft.com/office/drawing/2014/main" id="{6F14E480-2480-D819-4FB6-93E56F532459}"/>
              </a:ext>
            </a:extLst>
          </p:cNvPr>
          <p:cNvSpPr/>
          <p:nvPr/>
        </p:nvSpPr>
        <p:spPr>
          <a:xfrm>
            <a:off x="728424" y="4950500"/>
            <a:ext cx="468273" cy="468273"/>
          </a:xfrm>
          <a:prstGeom prst="roundRect">
            <a:avLst>
              <a:gd name="adj" fmla="val 6667"/>
            </a:avLst>
          </a:prstGeom>
          <a:solidFill>
            <a:srgbClr val="F2EEEE"/>
          </a:solidFill>
          <a:ln/>
        </p:spPr>
        <p:txBody>
          <a:bodyPr/>
          <a:lstStyle/>
          <a:p>
            <a:endParaRPr lang="en-US"/>
          </a:p>
        </p:txBody>
      </p:sp>
      <p:sp>
        <p:nvSpPr>
          <p:cNvPr id="11" name="Text 8">
            <a:extLst>
              <a:ext uri="{FF2B5EF4-FFF2-40B4-BE49-F238E27FC236}">
                <a16:creationId xmlns:a16="http://schemas.microsoft.com/office/drawing/2014/main" id="{E86D9C0C-00EE-64CD-5DCD-902018360B89}"/>
              </a:ext>
            </a:extLst>
          </p:cNvPr>
          <p:cNvSpPr/>
          <p:nvPr/>
        </p:nvSpPr>
        <p:spPr>
          <a:xfrm>
            <a:off x="1404818" y="4950500"/>
            <a:ext cx="3195876" cy="341352"/>
          </a:xfrm>
          <a:prstGeom prst="rect">
            <a:avLst/>
          </a:prstGeom>
          <a:noFill/>
          <a:ln/>
        </p:spPr>
        <p:txBody>
          <a:bodyPr wrap="none" lIns="0" tIns="0" rIns="0" bIns="0" rtlCol="0" anchor="t"/>
          <a:lstStyle/>
          <a:p>
            <a:pPr marL="0" indent="0">
              <a:lnSpc>
                <a:spcPts val="2650"/>
              </a:lnSpc>
              <a:buNone/>
            </a:pPr>
            <a:r>
              <a:rPr lang="en-US" sz="2150" dirty="0">
                <a:solidFill>
                  <a:schemeClr val="bg1">
                    <a:lumMod val="85000"/>
                  </a:schemeClr>
                </a:solidFill>
                <a:latin typeface="PT Serif" pitchFamily="34" charset="0"/>
                <a:ea typeface="PT Serif" pitchFamily="34" charset="-122"/>
                <a:cs typeface="PT Serif" pitchFamily="34" charset="-120"/>
              </a:rPr>
              <a:t>Semi-Supervised Learning</a:t>
            </a:r>
            <a:endParaRPr lang="en-US" sz="2150" dirty="0">
              <a:solidFill>
                <a:schemeClr val="bg1">
                  <a:lumMod val="85000"/>
                </a:schemeClr>
              </a:solidFill>
            </a:endParaRPr>
          </a:p>
        </p:txBody>
      </p:sp>
      <p:sp>
        <p:nvSpPr>
          <p:cNvPr id="12" name="Text 9">
            <a:extLst>
              <a:ext uri="{FF2B5EF4-FFF2-40B4-BE49-F238E27FC236}">
                <a16:creationId xmlns:a16="http://schemas.microsoft.com/office/drawing/2014/main" id="{CD0F0BDE-236B-C5B2-F5C8-E767CBD8F61E}"/>
              </a:ext>
            </a:extLst>
          </p:cNvPr>
          <p:cNvSpPr/>
          <p:nvPr/>
        </p:nvSpPr>
        <p:spPr>
          <a:xfrm>
            <a:off x="1404818" y="5416629"/>
            <a:ext cx="7010757" cy="665798"/>
          </a:xfrm>
          <a:prstGeom prst="rect">
            <a:avLst/>
          </a:prstGeom>
          <a:noFill/>
          <a:ln/>
        </p:spPr>
        <p:txBody>
          <a:bodyPr wrap="square" lIns="0" tIns="0" rIns="0" bIns="0" rtlCol="0" anchor="t"/>
          <a:lstStyle/>
          <a:p>
            <a:pPr marL="0" indent="0">
              <a:lnSpc>
                <a:spcPts val="2600"/>
              </a:lnSpc>
              <a:buNone/>
            </a:pPr>
            <a:r>
              <a:rPr lang="en-US" sz="1600" dirty="0">
                <a:solidFill>
                  <a:schemeClr val="bg1">
                    <a:lumMod val="85000"/>
                  </a:schemeClr>
                </a:solidFill>
                <a:latin typeface="DM Sans" pitchFamily="34" charset="0"/>
                <a:ea typeface="DM Sans" pitchFamily="34" charset="-122"/>
                <a:cs typeface="DM Sans" pitchFamily="34" charset="-120"/>
              </a:rPr>
              <a:t>Leverages both labeled and unlabeled data to improve learning efficiency.</a:t>
            </a:r>
            <a:endParaRPr lang="en-US" sz="1600" dirty="0">
              <a:solidFill>
                <a:schemeClr val="bg1">
                  <a:lumMod val="85000"/>
                </a:schemeClr>
              </a:solidFill>
            </a:endParaRPr>
          </a:p>
        </p:txBody>
      </p:sp>
      <p:sp>
        <p:nvSpPr>
          <p:cNvPr id="13" name="Shape 10">
            <a:extLst>
              <a:ext uri="{FF2B5EF4-FFF2-40B4-BE49-F238E27FC236}">
                <a16:creationId xmlns:a16="http://schemas.microsoft.com/office/drawing/2014/main" id="{009945B5-40C3-4893-246B-34221BC69F95}"/>
              </a:ext>
            </a:extLst>
          </p:cNvPr>
          <p:cNvSpPr/>
          <p:nvPr/>
        </p:nvSpPr>
        <p:spPr>
          <a:xfrm>
            <a:off x="728424" y="6524625"/>
            <a:ext cx="468273" cy="468273"/>
          </a:xfrm>
          <a:prstGeom prst="roundRect">
            <a:avLst>
              <a:gd name="adj" fmla="val 6667"/>
            </a:avLst>
          </a:prstGeom>
          <a:solidFill>
            <a:srgbClr val="F2EEEE"/>
          </a:solidFill>
          <a:ln/>
        </p:spPr>
        <p:txBody>
          <a:bodyPr/>
          <a:lstStyle/>
          <a:p>
            <a:endParaRPr lang="en-US"/>
          </a:p>
        </p:txBody>
      </p:sp>
      <p:sp>
        <p:nvSpPr>
          <p:cNvPr id="14" name="Text 11">
            <a:extLst>
              <a:ext uri="{FF2B5EF4-FFF2-40B4-BE49-F238E27FC236}">
                <a16:creationId xmlns:a16="http://schemas.microsoft.com/office/drawing/2014/main" id="{BFAB516B-AF81-9B81-FCF3-336ADB4AF99D}"/>
              </a:ext>
            </a:extLst>
          </p:cNvPr>
          <p:cNvSpPr/>
          <p:nvPr/>
        </p:nvSpPr>
        <p:spPr>
          <a:xfrm>
            <a:off x="1404818" y="6524625"/>
            <a:ext cx="2937153" cy="341352"/>
          </a:xfrm>
          <a:prstGeom prst="rect">
            <a:avLst/>
          </a:prstGeom>
          <a:noFill/>
          <a:ln/>
        </p:spPr>
        <p:txBody>
          <a:bodyPr wrap="none" lIns="0" tIns="0" rIns="0" bIns="0" rtlCol="0" anchor="t"/>
          <a:lstStyle/>
          <a:p>
            <a:pPr marL="0" indent="0">
              <a:lnSpc>
                <a:spcPts val="2650"/>
              </a:lnSpc>
              <a:buNone/>
            </a:pPr>
            <a:r>
              <a:rPr lang="en-US" sz="2150" dirty="0">
                <a:solidFill>
                  <a:srgbClr val="383838"/>
                </a:solidFill>
                <a:latin typeface="PT Serif" pitchFamily="34" charset="0"/>
                <a:ea typeface="PT Serif" pitchFamily="34" charset="-122"/>
                <a:cs typeface="PT Serif" pitchFamily="34" charset="-120"/>
              </a:rPr>
              <a:t>Reinforcement Learning</a:t>
            </a:r>
            <a:endParaRPr lang="en-US" sz="2150" dirty="0"/>
          </a:p>
        </p:txBody>
      </p:sp>
      <p:sp>
        <p:nvSpPr>
          <p:cNvPr id="15" name="Text 12">
            <a:extLst>
              <a:ext uri="{FF2B5EF4-FFF2-40B4-BE49-F238E27FC236}">
                <a16:creationId xmlns:a16="http://schemas.microsoft.com/office/drawing/2014/main" id="{0806996F-B192-20E2-70A2-9309FBF4587B}"/>
              </a:ext>
            </a:extLst>
          </p:cNvPr>
          <p:cNvSpPr/>
          <p:nvPr/>
        </p:nvSpPr>
        <p:spPr>
          <a:xfrm>
            <a:off x="1404818" y="6990755"/>
            <a:ext cx="7010757" cy="332899"/>
          </a:xfrm>
          <a:prstGeom prst="rect">
            <a:avLst/>
          </a:prstGeom>
          <a:noFill/>
          <a:ln/>
        </p:spPr>
        <p:txBody>
          <a:bodyPr wrap="none" lIns="0" tIns="0" rIns="0" bIns="0" rtlCol="0" anchor="t"/>
          <a:lstStyle/>
          <a:p>
            <a:pPr marL="0" indent="0">
              <a:lnSpc>
                <a:spcPts val="2600"/>
              </a:lnSpc>
              <a:buNone/>
            </a:pPr>
            <a:r>
              <a:rPr lang="en-US" sz="1600" dirty="0">
                <a:solidFill>
                  <a:srgbClr val="383838"/>
                </a:solidFill>
                <a:latin typeface="DM Sans" pitchFamily="34" charset="0"/>
                <a:ea typeface="DM Sans" pitchFamily="34" charset="-122"/>
                <a:cs typeface="DM Sans" pitchFamily="34" charset="-120"/>
              </a:rPr>
              <a:t>Learns optimal actions through trial and error with a reward system.</a:t>
            </a:r>
            <a:endParaRPr lang="en-US" sz="1600" dirty="0"/>
          </a:p>
        </p:txBody>
      </p:sp>
      <p:pic>
        <p:nvPicPr>
          <p:cNvPr id="16" name="Picture 15">
            <a:extLst>
              <a:ext uri="{FF2B5EF4-FFF2-40B4-BE49-F238E27FC236}">
                <a16:creationId xmlns:a16="http://schemas.microsoft.com/office/drawing/2014/main" id="{FCD6BC59-18CF-313A-9DB2-ADF88EB21D50}"/>
              </a:ext>
            </a:extLst>
          </p:cNvPr>
          <p:cNvPicPr>
            <a:picLocks noChangeAspect="1"/>
          </p:cNvPicPr>
          <p:nvPr/>
        </p:nvPicPr>
        <p:blipFill>
          <a:blip r:embed="rId3"/>
          <a:stretch>
            <a:fillRect/>
          </a:stretch>
        </p:blipFill>
        <p:spPr>
          <a:xfrm>
            <a:off x="7771256" y="202959"/>
            <a:ext cx="6615582" cy="4796638"/>
          </a:xfrm>
          <a:prstGeom prst="rect">
            <a:avLst/>
          </a:prstGeom>
        </p:spPr>
      </p:pic>
      <p:sp>
        <p:nvSpPr>
          <p:cNvPr id="2" name="Rectangle 1">
            <a:extLst>
              <a:ext uri="{FF2B5EF4-FFF2-40B4-BE49-F238E27FC236}">
                <a16:creationId xmlns:a16="http://schemas.microsoft.com/office/drawing/2014/main" id="{32D47F88-B613-E5F5-C4C3-D93F879EB735}"/>
              </a:ext>
            </a:extLst>
          </p:cNvPr>
          <p:cNvSpPr/>
          <p:nvPr/>
        </p:nvSpPr>
        <p:spPr>
          <a:xfrm>
            <a:off x="12777849" y="7528956"/>
            <a:ext cx="1852551" cy="7006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3814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3946302" y="411777"/>
            <a:ext cx="7316510" cy="639485"/>
          </a:xfrm>
          <a:prstGeom prst="rect">
            <a:avLst/>
          </a:prstGeom>
          <a:noFill/>
          <a:ln/>
        </p:spPr>
        <p:txBody>
          <a:bodyPr wrap="none" lIns="0" tIns="0" rIns="0" bIns="0" rtlCol="0" anchor="t"/>
          <a:lstStyle/>
          <a:p>
            <a:pPr marL="0" indent="0">
              <a:lnSpc>
                <a:spcPts val="5000"/>
              </a:lnSpc>
              <a:buNone/>
            </a:pPr>
            <a:r>
              <a:rPr lang="en-US" sz="4000" dirty="0">
                <a:solidFill>
                  <a:srgbClr val="020202"/>
                </a:solidFill>
                <a:latin typeface="PT Serif" pitchFamily="34" charset="0"/>
                <a:ea typeface="PT Serif" pitchFamily="34" charset="-122"/>
                <a:cs typeface="PT Serif" pitchFamily="34" charset="-120"/>
              </a:rPr>
              <a:t>Supervised Learning Algorithms</a:t>
            </a:r>
            <a:endParaRPr lang="en-US" sz="4000" dirty="0"/>
          </a:p>
        </p:txBody>
      </p:sp>
      <p:pic>
        <p:nvPicPr>
          <p:cNvPr id="2050" name="Picture 2" descr="Types of machine learning: supervised learning">
            <a:extLst>
              <a:ext uri="{FF2B5EF4-FFF2-40B4-BE49-F238E27FC236}">
                <a16:creationId xmlns:a16="http://schemas.microsoft.com/office/drawing/2014/main" id="{3CCCE7B1-2D09-1470-CD94-DC5D70B0C7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247"/>
          <a:stretch/>
        </p:blipFill>
        <p:spPr bwMode="auto">
          <a:xfrm>
            <a:off x="1938311" y="1971635"/>
            <a:ext cx="10753778" cy="500572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D899999-F9EA-6B66-91CD-989753E7C2BF}"/>
              </a:ext>
            </a:extLst>
          </p:cNvPr>
          <p:cNvSpPr txBox="1"/>
          <p:nvPr/>
        </p:nvSpPr>
        <p:spPr>
          <a:xfrm>
            <a:off x="288702" y="7873048"/>
            <a:ext cx="7315200" cy="261610"/>
          </a:xfrm>
          <a:prstGeom prst="rect">
            <a:avLst/>
          </a:prstGeom>
          <a:noFill/>
        </p:spPr>
        <p:txBody>
          <a:bodyPr wrap="square">
            <a:spAutoFit/>
          </a:bodyPr>
          <a:lstStyle/>
          <a:p>
            <a:r>
              <a:rPr lang="en-US" sz="1100" dirty="0"/>
              <a:t>https://</a:t>
            </a:r>
            <a:r>
              <a:rPr lang="en-US" sz="1100" dirty="0" err="1"/>
              <a:t>www.pipedrive.com</a:t>
            </a:r>
            <a:r>
              <a:rPr lang="en-US" sz="1100" dirty="0"/>
              <a:t>/</a:t>
            </a:r>
            <a:r>
              <a:rPr lang="en-US" sz="1100" dirty="0" err="1"/>
              <a:t>en</a:t>
            </a:r>
            <a:r>
              <a:rPr lang="en-US" sz="1100" dirty="0"/>
              <a:t>/blog/types-of-machine-learning</a:t>
            </a:r>
          </a:p>
        </p:txBody>
      </p:sp>
      <p:sp>
        <p:nvSpPr>
          <p:cNvPr id="2" name="Rectangle 1">
            <a:extLst>
              <a:ext uri="{FF2B5EF4-FFF2-40B4-BE49-F238E27FC236}">
                <a16:creationId xmlns:a16="http://schemas.microsoft.com/office/drawing/2014/main" id="{A41E58AC-293D-824F-D56B-06C8A636A5EF}"/>
              </a:ext>
            </a:extLst>
          </p:cNvPr>
          <p:cNvSpPr/>
          <p:nvPr/>
        </p:nvSpPr>
        <p:spPr>
          <a:xfrm>
            <a:off x="12777849" y="7528956"/>
            <a:ext cx="1852551" cy="7006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1745E8-E856-066C-9217-5239AF4530A9}"/>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D319D0E0-80A9-EF77-8127-D8DC04397B95}"/>
              </a:ext>
            </a:extLst>
          </p:cNvPr>
          <p:cNvSpPr/>
          <p:nvPr/>
        </p:nvSpPr>
        <p:spPr>
          <a:xfrm>
            <a:off x="3946302" y="411777"/>
            <a:ext cx="7316510" cy="639485"/>
          </a:xfrm>
          <a:prstGeom prst="rect">
            <a:avLst/>
          </a:prstGeom>
          <a:noFill/>
          <a:ln/>
        </p:spPr>
        <p:txBody>
          <a:bodyPr wrap="none" lIns="0" tIns="0" rIns="0" bIns="0" rtlCol="0" anchor="t"/>
          <a:lstStyle/>
          <a:p>
            <a:pPr marL="0" indent="0">
              <a:lnSpc>
                <a:spcPts val="5000"/>
              </a:lnSpc>
              <a:buNone/>
            </a:pPr>
            <a:r>
              <a:rPr lang="en-US" sz="4000" dirty="0">
                <a:solidFill>
                  <a:srgbClr val="020202"/>
                </a:solidFill>
                <a:latin typeface="PT Serif" pitchFamily="34" charset="0"/>
                <a:ea typeface="PT Serif" pitchFamily="34" charset="-122"/>
                <a:cs typeface="PT Serif" pitchFamily="34" charset="-120"/>
              </a:rPr>
              <a:t>Supervised Learning Algorithms</a:t>
            </a:r>
            <a:endParaRPr lang="en-US" sz="4000" dirty="0"/>
          </a:p>
        </p:txBody>
      </p:sp>
      <p:sp>
        <p:nvSpPr>
          <p:cNvPr id="5" name="Text 1">
            <a:extLst>
              <a:ext uri="{FF2B5EF4-FFF2-40B4-BE49-F238E27FC236}">
                <a16:creationId xmlns:a16="http://schemas.microsoft.com/office/drawing/2014/main" id="{3509418B-F64A-DD8A-64C4-DF091611C1DB}"/>
              </a:ext>
            </a:extLst>
          </p:cNvPr>
          <p:cNvSpPr/>
          <p:nvPr/>
        </p:nvSpPr>
        <p:spPr>
          <a:xfrm>
            <a:off x="2726144" y="1675234"/>
            <a:ext cx="2557820" cy="319683"/>
          </a:xfrm>
          <a:prstGeom prst="rect">
            <a:avLst/>
          </a:prstGeom>
          <a:noFill/>
          <a:ln/>
        </p:spPr>
        <p:txBody>
          <a:bodyPr wrap="none" lIns="0" tIns="0" rIns="0" bIns="0" rtlCol="0" anchor="t"/>
          <a:lstStyle/>
          <a:p>
            <a:pPr marL="0" indent="0" algn="l">
              <a:lnSpc>
                <a:spcPts val="2500"/>
              </a:lnSpc>
              <a:buNone/>
            </a:pPr>
            <a:r>
              <a:rPr lang="en-US" sz="2800" dirty="0">
                <a:solidFill>
                  <a:srgbClr val="383838"/>
                </a:solidFill>
                <a:latin typeface="PT Serif" pitchFamily="34" charset="0"/>
                <a:ea typeface="PT Serif" pitchFamily="34" charset="-122"/>
                <a:cs typeface="PT Serif" pitchFamily="34" charset="-120"/>
              </a:rPr>
              <a:t>Classification</a:t>
            </a:r>
            <a:endParaRPr lang="en-US" sz="2800" dirty="0"/>
          </a:p>
        </p:txBody>
      </p:sp>
      <p:sp>
        <p:nvSpPr>
          <p:cNvPr id="12" name="Text 6">
            <a:extLst>
              <a:ext uri="{FF2B5EF4-FFF2-40B4-BE49-F238E27FC236}">
                <a16:creationId xmlns:a16="http://schemas.microsoft.com/office/drawing/2014/main" id="{7629C9E6-BC6F-9EF6-12DA-E33915C6C9C4}"/>
              </a:ext>
            </a:extLst>
          </p:cNvPr>
          <p:cNvSpPr/>
          <p:nvPr/>
        </p:nvSpPr>
        <p:spPr>
          <a:xfrm>
            <a:off x="1948696" y="6874431"/>
            <a:ext cx="11999714" cy="623649"/>
          </a:xfrm>
          <a:prstGeom prst="rect">
            <a:avLst/>
          </a:prstGeom>
          <a:noFill/>
          <a:ln/>
        </p:spPr>
        <p:txBody>
          <a:bodyPr wrap="square" lIns="0" tIns="0" rIns="0" bIns="0" rtlCol="0" anchor="t"/>
          <a:lstStyle/>
          <a:p>
            <a:pPr marL="0" indent="0" algn="l">
              <a:lnSpc>
                <a:spcPts val="2450"/>
              </a:lnSpc>
              <a:buNone/>
            </a:pPr>
            <a:endParaRPr lang="en-US" sz="1500" dirty="0"/>
          </a:p>
        </p:txBody>
      </p:sp>
      <p:sp>
        <p:nvSpPr>
          <p:cNvPr id="21" name="Text 3">
            <a:extLst>
              <a:ext uri="{FF2B5EF4-FFF2-40B4-BE49-F238E27FC236}">
                <a16:creationId xmlns:a16="http://schemas.microsoft.com/office/drawing/2014/main" id="{79932F42-2937-7F33-1566-437C7D0A8142}"/>
              </a:ext>
            </a:extLst>
          </p:cNvPr>
          <p:cNvSpPr/>
          <p:nvPr/>
        </p:nvSpPr>
        <p:spPr>
          <a:xfrm>
            <a:off x="9983902" y="1655279"/>
            <a:ext cx="2557820" cy="319683"/>
          </a:xfrm>
          <a:prstGeom prst="rect">
            <a:avLst/>
          </a:prstGeom>
          <a:noFill/>
          <a:ln/>
        </p:spPr>
        <p:txBody>
          <a:bodyPr wrap="none" lIns="0" tIns="0" rIns="0" bIns="0" rtlCol="0" anchor="t"/>
          <a:lstStyle/>
          <a:p>
            <a:pPr marL="0" indent="0" algn="l">
              <a:lnSpc>
                <a:spcPts val="2500"/>
              </a:lnSpc>
              <a:buNone/>
            </a:pPr>
            <a:r>
              <a:rPr lang="en-US" sz="2800" dirty="0">
                <a:solidFill>
                  <a:srgbClr val="383838"/>
                </a:solidFill>
                <a:latin typeface="PT Serif" pitchFamily="34" charset="0"/>
                <a:ea typeface="PT Serif" pitchFamily="34" charset="-122"/>
                <a:cs typeface="PT Serif" pitchFamily="34" charset="-120"/>
              </a:rPr>
              <a:t>Regression</a:t>
            </a:r>
            <a:endParaRPr lang="en-US" sz="2800" dirty="0"/>
          </a:p>
        </p:txBody>
      </p:sp>
      <p:sp>
        <p:nvSpPr>
          <p:cNvPr id="22" name="Text 4">
            <a:extLst>
              <a:ext uri="{FF2B5EF4-FFF2-40B4-BE49-F238E27FC236}">
                <a16:creationId xmlns:a16="http://schemas.microsoft.com/office/drawing/2014/main" id="{DAEE7AAC-9A48-E0F1-194C-B790273C5342}"/>
              </a:ext>
            </a:extLst>
          </p:cNvPr>
          <p:cNvSpPr/>
          <p:nvPr/>
        </p:nvSpPr>
        <p:spPr>
          <a:xfrm>
            <a:off x="9171773" y="2111837"/>
            <a:ext cx="4487077" cy="634892"/>
          </a:xfrm>
          <a:prstGeom prst="rect">
            <a:avLst/>
          </a:prstGeom>
          <a:noFill/>
          <a:ln/>
        </p:spPr>
        <p:txBody>
          <a:bodyPr wrap="none" lIns="0" tIns="0" rIns="0" bIns="0" rtlCol="0" anchor="t"/>
          <a:lstStyle/>
          <a:p>
            <a:pPr marL="0" indent="0" algn="l">
              <a:lnSpc>
                <a:spcPts val="2450"/>
              </a:lnSpc>
              <a:buNone/>
            </a:pPr>
            <a:r>
              <a:rPr lang="en-US" sz="1500" dirty="0">
                <a:solidFill>
                  <a:srgbClr val="383838"/>
                </a:solidFill>
                <a:latin typeface="DM Sans" pitchFamily="34" charset="0"/>
                <a:ea typeface="DM Sans" pitchFamily="34" charset="-122"/>
                <a:cs typeface="DM Sans" pitchFamily="34" charset="-120"/>
              </a:rPr>
              <a:t>Predicts continuous numerical values. </a:t>
            </a:r>
          </a:p>
          <a:p>
            <a:pPr marL="0" indent="0" algn="l">
              <a:lnSpc>
                <a:spcPts val="2450"/>
              </a:lnSpc>
              <a:buNone/>
            </a:pPr>
            <a:endParaRPr lang="en-US" sz="1500" dirty="0"/>
          </a:p>
        </p:txBody>
      </p:sp>
      <p:sp>
        <p:nvSpPr>
          <p:cNvPr id="23" name="Text 2">
            <a:extLst>
              <a:ext uri="{FF2B5EF4-FFF2-40B4-BE49-F238E27FC236}">
                <a16:creationId xmlns:a16="http://schemas.microsoft.com/office/drawing/2014/main" id="{4557DDAB-C352-E8AE-6EE6-6D64D5073A1C}"/>
              </a:ext>
            </a:extLst>
          </p:cNvPr>
          <p:cNvSpPr/>
          <p:nvPr/>
        </p:nvSpPr>
        <p:spPr>
          <a:xfrm>
            <a:off x="1948696" y="2111837"/>
            <a:ext cx="5680403" cy="957866"/>
          </a:xfrm>
          <a:prstGeom prst="rect">
            <a:avLst/>
          </a:prstGeom>
          <a:noFill/>
          <a:ln/>
        </p:spPr>
        <p:txBody>
          <a:bodyPr wrap="none" lIns="0" tIns="0" rIns="0" bIns="0" rtlCol="0" anchor="t"/>
          <a:lstStyle/>
          <a:p>
            <a:pPr marL="0" indent="0" algn="l">
              <a:lnSpc>
                <a:spcPts val="2450"/>
              </a:lnSpc>
              <a:buNone/>
            </a:pPr>
            <a:r>
              <a:rPr lang="en-US" sz="1500" dirty="0">
                <a:solidFill>
                  <a:srgbClr val="383838"/>
                </a:solidFill>
                <a:latin typeface="DM Sans" pitchFamily="34" charset="0"/>
                <a:ea typeface="DM Sans" pitchFamily="34" charset="-122"/>
                <a:cs typeface="DM Sans" pitchFamily="34" charset="-120"/>
              </a:rPr>
              <a:t>Categorizes data into predefined classes. </a:t>
            </a:r>
          </a:p>
        </p:txBody>
      </p:sp>
      <p:sp>
        <p:nvSpPr>
          <p:cNvPr id="2" name="Rectangle 1">
            <a:extLst>
              <a:ext uri="{FF2B5EF4-FFF2-40B4-BE49-F238E27FC236}">
                <a16:creationId xmlns:a16="http://schemas.microsoft.com/office/drawing/2014/main" id="{32F2B16E-77B7-67FB-37EA-E434383FBF7D}"/>
              </a:ext>
            </a:extLst>
          </p:cNvPr>
          <p:cNvSpPr/>
          <p:nvPr/>
        </p:nvSpPr>
        <p:spPr>
          <a:xfrm>
            <a:off x="12791954" y="7528956"/>
            <a:ext cx="1838446" cy="7006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regression vs classification">
            <a:extLst>
              <a:ext uri="{FF2B5EF4-FFF2-40B4-BE49-F238E27FC236}">
                <a16:creationId xmlns:a16="http://schemas.microsoft.com/office/drawing/2014/main" id="{2D582C53-D3D2-25FB-7C48-5571BCCA3B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054" t="29078" r="1"/>
          <a:stretch/>
        </p:blipFill>
        <p:spPr bwMode="auto">
          <a:xfrm>
            <a:off x="1149949" y="3031923"/>
            <a:ext cx="5512518" cy="449703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7BF5A9B-1048-19DD-D5EB-D78189A7D5C0}"/>
              </a:ext>
            </a:extLst>
          </p:cNvPr>
          <p:cNvSpPr txBox="1"/>
          <p:nvPr/>
        </p:nvSpPr>
        <p:spPr>
          <a:xfrm>
            <a:off x="8239004" y="7879278"/>
            <a:ext cx="9105899" cy="261610"/>
          </a:xfrm>
          <a:prstGeom prst="rect">
            <a:avLst/>
          </a:prstGeom>
          <a:noFill/>
        </p:spPr>
        <p:txBody>
          <a:bodyPr wrap="square">
            <a:spAutoFit/>
          </a:bodyPr>
          <a:lstStyle/>
          <a:p>
            <a:r>
              <a:rPr lang="en-US" sz="1100" dirty="0"/>
              <a:t>https://</a:t>
            </a:r>
            <a:r>
              <a:rPr lang="en-US" sz="1100" dirty="0" err="1"/>
              <a:t>www.superannotate.com</a:t>
            </a:r>
            <a:r>
              <a:rPr lang="en-US" sz="1100" dirty="0"/>
              <a:t>/blog/supervised-learning-and-other-machine-learning-tasks</a:t>
            </a:r>
          </a:p>
        </p:txBody>
      </p:sp>
      <p:pic>
        <p:nvPicPr>
          <p:cNvPr id="4" name="Picture 2" descr="regression vs classification">
            <a:extLst>
              <a:ext uri="{FF2B5EF4-FFF2-40B4-BE49-F238E27FC236}">
                <a16:creationId xmlns:a16="http://schemas.microsoft.com/office/drawing/2014/main" id="{720FC990-6470-EC4F-364E-147FF5B427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9078" r="51055"/>
          <a:stretch/>
        </p:blipFill>
        <p:spPr bwMode="auto">
          <a:xfrm>
            <a:off x="7387153" y="3016485"/>
            <a:ext cx="5512518" cy="4497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7663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25965-277A-1F23-6665-0F1FD0B4A063}"/>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F35E033A-6E57-9CAA-B583-F90433D58F9E}"/>
              </a:ext>
            </a:extLst>
          </p:cNvPr>
          <p:cNvSpPr/>
          <p:nvPr/>
        </p:nvSpPr>
        <p:spPr>
          <a:xfrm>
            <a:off x="3946302" y="411777"/>
            <a:ext cx="7316510" cy="639485"/>
          </a:xfrm>
          <a:prstGeom prst="rect">
            <a:avLst/>
          </a:prstGeom>
          <a:noFill/>
          <a:ln/>
        </p:spPr>
        <p:txBody>
          <a:bodyPr wrap="none" lIns="0" tIns="0" rIns="0" bIns="0" rtlCol="0" anchor="t"/>
          <a:lstStyle/>
          <a:p>
            <a:pPr marL="0" indent="0">
              <a:lnSpc>
                <a:spcPts val="5000"/>
              </a:lnSpc>
              <a:buNone/>
            </a:pPr>
            <a:r>
              <a:rPr lang="en-US" sz="4000" dirty="0">
                <a:solidFill>
                  <a:srgbClr val="020202"/>
                </a:solidFill>
                <a:latin typeface="PT Serif" pitchFamily="34" charset="0"/>
                <a:ea typeface="PT Serif" pitchFamily="34" charset="-122"/>
                <a:cs typeface="PT Serif" pitchFamily="34" charset="-120"/>
              </a:rPr>
              <a:t>Supervised Learning Algorithms</a:t>
            </a:r>
            <a:endParaRPr lang="en-US" sz="4000" dirty="0"/>
          </a:p>
        </p:txBody>
      </p:sp>
      <p:sp>
        <p:nvSpPr>
          <p:cNvPr id="5" name="Text 1">
            <a:extLst>
              <a:ext uri="{FF2B5EF4-FFF2-40B4-BE49-F238E27FC236}">
                <a16:creationId xmlns:a16="http://schemas.microsoft.com/office/drawing/2014/main" id="{E7C74188-B145-7712-1B26-298E470A2D0A}"/>
              </a:ext>
            </a:extLst>
          </p:cNvPr>
          <p:cNvSpPr/>
          <p:nvPr/>
        </p:nvSpPr>
        <p:spPr>
          <a:xfrm>
            <a:off x="2726144" y="1675234"/>
            <a:ext cx="2557820" cy="319683"/>
          </a:xfrm>
          <a:prstGeom prst="rect">
            <a:avLst/>
          </a:prstGeom>
          <a:noFill/>
          <a:ln/>
        </p:spPr>
        <p:txBody>
          <a:bodyPr wrap="none" lIns="0" tIns="0" rIns="0" bIns="0" rtlCol="0" anchor="t"/>
          <a:lstStyle/>
          <a:p>
            <a:pPr marL="0" indent="0" algn="l">
              <a:lnSpc>
                <a:spcPts val="2500"/>
              </a:lnSpc>
              <a:buNone/>
            </a:pPr>
            <a:r>
              <a:rPr lang="en-US" sz="2800" dirty="0">
                <a:solidFill>
                  <a:srgbClr val="383838"/>
                </a:solidFill>
                <a:latin typeface="PT Serif" pitchFamily="34" charset="0"/>
                <a:ea typeface="PT Serif" pitchFamily="34" charset="-122"/>
                <a:cs typeface="PT Serif" pitchFamily="34" charset="-120"/>
              </a:rPr>
              <a:t>Classification</a:t>
            </a:r>
            <a:endParaRPr lang="en-US" sz="2800" dirty="0"/>
          </a:p>
        </p:txBody>
      </p:sp>
      <p:sp>
        <p:nvSpPr>
          <p:cNvPr id="12" name="Text 6">
            <a:extLst>
              <a:ext uri="{FF2B5EF4-FFF2-40B4-BE49-F238E27FC236}">
                <a16:creationId xmlns:a16="http://schemas.microsoft.com/office/drawing/2014/main" id="{062C1AC0-F85B-BE07-51E2-22A1AC185897}"/>
              </a:ext>
            </a:extLst>
          </p:cNvPr>
          <p:cNvSpPr/>
          <p:nvPr/>
        </p:nvSpPr>
        <p:spPr>
          <a:xfrm>
            <a:off x="1948696" y="6874431"/>
            <a:ext cx="11999714" cy="623649"/>
          </a:xfrm>
          <a:prstGeom prst="rect">
            <a:avLst/>
          </a:prstGeom>
          <a:noFill/>
          <a:ln/>
        </p:spPr>
        <p:txBody>
          <a:bodyPr wrap="square" lIns="0" tIns="0" rIns="0" bIns="0" rtlCol="0" anchor="t"/>
          <a:lstStyle/>
          <a:p>
            <a:pPr marL="0" indent="0" algn="l">
              <a:lnSpc>
                <a:spcPts val="2450"/>
              </a:lnSpc>
              <a:buNone/>
            </a:pPr>
            <a:endParaRPr lang="en-US" sz="1500" dirty="0"/>
          </a:p>
        </p:txBody>
      </p:sp>
      <p:pic>
        <p:nvPicPr>
          <p:cNvPr id="3074" name="Picture 2">
            <a:extLst>
              <a:ext uri="{FF2B5EF4-FFF2-40B4-BE49-F238E27FC236}">
                <a16:creationId xmlns:a16="http://schemas.microsoft.com/office/drawing/2014/main" id="{5E91DB43-E14E-4958-26F5-45E025705D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3626" y="2308808"/>
            <a:ext cx="4215712" cy="550484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307A74F-ED3F-9DBC-AC9F-AD08714959E8}"/>
              </a:ext>
            </a:extLst>
          </p:cNvPr>
          <p:cNvSpPr txBox="1"/>
          <p:nvPr/>
        </p:nvSpPr>
        <p:spPr>
          <a:xfrm>
            <a:off x="6993731" y="7964814"/>
            <a:ext cx="10587036" cy="261610"/>
          </a:xfrm>
          <a:prstGeom prst="rect">
            <a:avLst/>
          </a:prstGeom>
          <a:noFill/>
        </p:spPr>
        <p:txBody>
          <a:bodyPr wrap="square">
            <a:spAutoFit/>
          </a:bodyPr>
          <a:lstStyle/>
          <a:p>
            <a:r>
              <a:rPr lang="en-US" sz="1050" dirty="0"/>
              <a:t>https://</a:t>
            </a:r>
            <a:r>
              <a:rPr lang="en-US" sz="1050" dirty="0" err="1"/>
              <a:t>towardsdatascience.com</a:t>
            </a:r>
            <a:r>
              <a:rPr lang="en-US" sz="1050" dirty="0"/>
              <a:t>/top-machine-learning-algorithms-for-classification-2197870ff501/</a:t>
            </a:r>
          </a:p>
        </p:txBody>
      </p:sp>
      <p:pic>
        <p:nvPicPr>
          <p:cNvPr id="3076" name="Picture 4" descr="Illustration of a linear regression model that draws a straight line between data points">
            <a:extLst>
              <a:ext uri="{FF2B5EF4-FFF2-40B4-BE49-F238E27FC236}">
                <a16:creationId xmlns:a16="http://schemas.microsoft.com/office/drawing/2014/main" id="{895689D9-99B8-CA06-7FBF-8E74920B11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4276" y="3213463"/>
            <a:ext cx="6353468" cy="259247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B62FF5E-B7C4-2576-8A1C-BFE5C88A25B1}"/>
              </a:ext>
            </a:extLst>
          </p:cNvPr>
          <p:cNvSpPr txBox="1"/>
          <p:nvPr/>
        </p:nvSpPr>
        <p:spPr>
          <a:xfrm>
            <a:off x="6993731" y="7710898"/>
            <a:ext cx="10587036" cy="253916"/>
          </a:xfrm>
          <a:prstGeom prst="rect">
            <a:avLst/>
          </a:prstGeom>
          <a:noFill/>
        </p:spPr>
        <p:txBody>
          <a:bodyPr wrap="square">
            <a:spAutoFit/>
          </a:bodyPr>
          <a:lstStyle/>
          <a:p>
            <a:r>
              <a:rPr lang="en-US" sz="1050" dirty="0"/>
              <a:t>https://</a:t>
            </a:r>
            <a:r>
              <a:rPr lang="en-US" sz="1050" dirty="0" err="1"/>
              <a:t>pub.towardsai.net</a:t>
            </a:r>
            <a:r>
              <a:rPr lang="en-US" sz="1050" dirty="0"/>
              <a:t>/machine-learning-the-first-step-is-to-understand-simple-linear-regression-30dde8b4739</a:t>
            </a:r>
          </a:p>
        </p:txBody>
      </p:sp>
      <p:sp>
        <p:nvSpPr>
          <p:cNvPr id="21" name="Text 3">
            <a:extLst>
              <a:ext uri="{FF2B5EF4-FFF2-40B4-BE49-F238E27FC236}">
                <a16:creationId xmlns:a16="http://schemas.microsoft.com/office/drawing/2014/main" id="{788D7BB2-B4E3-0478-A53F-FD0A07FEC30E}"/>
              </a:ext>
            </a:extLst>
          </p:cNvPr>
          <p:cNvSpPr/>
          <p:nvPr/>
        </p:nvSpPr>
        <p:spPr>
          <a:xfrm>
            <a:off x="9983902" y="1655279"/>
            <a:ext cx="2557820" cy="319683"/>
          </a:xfrm>
          <a:prstGeom prst="rect">
            <a:avLst/>
          </a:prstGeom>
          <a:noFill/>
          <a:ln/>
        </p:spPr>
        <p:txBody>
          <a:bodyPr wrap="none" lIns="0" tIns="0" rIns="0" bIns="0" rtlCol="0" anchor="t"/>
          <a:lstStyle/>
          <a:p>
            <a:pPr marL="0" indent="0" algn="l">
              <a:lnSpc>
                <a:spcPts val="2500"/>
              </a:lnSpc>
              <a:buNone/>
            </a:pPr>
            <a:r>
              <a:rPr lang="en-US" sz="2800" dirty="0">
                <a:solidFill>
                  <a:srgbClr val="383838"/>
                </a:solidFill>
                <a:latin typeface="PT Serif" pitchFamily="34" charset="0"/>
                <a:ea typeface="PT Serif" pitchFamily="34" charset="-122"/>
                <a:cs typeface="PT Serif" pitchFamily="34" charset="-120"/>
              </a:rPr>
              <a:t>Regression</a:t>
            </a:r>
            <a:endParaRPr lang="en-US" sz="2800" dirty="0"/>
          </a:p>
        </p:txBody>
      </p:sp>
      <p:sp>
        <p:nvSpPr>
          <p:cNvPr id="2" name="Rectangle 1">
            <a:extLst>
              <a:ext uri="{FF2B5EF4-FFF2-40B4-BE49-F238E27FC236}">
                <a16:creationId xmlns:a16="http://schemas.microsoft.com/office/drawing/2014/main" id="{858D202B-2BC8-C62C-CBA8-CF9266D06970}"/>
              </a:ext>
            </a:extLst>
          </p:cNvPr>
          <p:cNvSpPr/>
          <p:nvPr/>
        </p:nvSpPr>
        <p:spPr>
          <a:xfrm>
            <a:off x="12791954" y="7528956"/>
            <a:ext cx="1838446" cy="7006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64CF373-A101-97B6-CF9C-0066C5C7F453}"/>
              </a:ext>
            </a:extLst>
          </p:cNvPr>
          <p:cNvSpPr txBox="1"/>
          <p:nvPr/>
        </p:nvSpPr>
        <p:spPr>
          <a:xfrm>
            <a:off x="9983902" y="5970853"/>
            <a:ext cx="1976823" cy="369332"/>
          </a:xfrm>
          <a:prstGeom prst="rect">
            <a:avLst/>
          </a:prstGeom>
          <a:noFill/>
        </p:spPr>
        <p:txBody>
          <a:bodyPr wrap="none" rtlCol="0">
            <a:spAutoFit/>
          </a:bodyPr>
          <a:lstStyle/>
          <a:p>
            <a:r>
              <a:rPr lang="en-US" dirty="0"/>
              <a:t>Linear </a:t>
            </a:r>
            <a:r>
              <a:rPr lang="en-US" dirty="0">
                <a:latin typeface="Comic Sans MS" panose="030F0902030302020204" pitchFamily="66" charset="0"/>
              </a:rPr>
              <a:t>Regression</a:t>
            </a:r>
          </a:p>
        </p:txBody>
      </p:sp>
    </p:spTree>
    <p:extLst>
      <p:ext uri="{BB962C8B-B14F-4D97-AF65-F5344CB8AC3E}">
        <p14:creationId xmlns:p14="http://schemas.microsoft.com/office/powerpoint/2010/main" val="1922921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30925" y="722352"/>
            <a:ext cx="11091029" cy="685205"/>
          </a:xfrm>
          <a:prstGeom prst="rect">
            <a:avLst/>
          </a:prstGeom>
          <a:noFill/>
          <a:ln/>
        </p:spPr>
        <p:txBody>
          <a:bodyPr wrap="none" lIns="0" tIns="0" rIns="0" bIns="0" rtlCol="0" anchor="t"/>
          <a:lstStyle/>
          <a:p>
            <a:pPr marL="0" indent="0">
              <a:lnSpc>
                <a:spcPts val="5350"/>
              </a:lnSpc>
              <a:buNone/>
            </a:pPr>
            <a:r>
              <a:rPr lang="en-US" sz="4300" dirty="0">
                <a:solidFill>
                  <a:srgbClr val="020202"/>
                </a:solidFill>
                <a:latin typeface="PT Serif" pitchFamily="34" charset="0"/>
                <a:ea typeface="PT Serif" pitchFamily="34" charset="-122"/>
                <a:cs typeface="PT Serif" pitchFamily="34" charset="-120"/>
              </a:rPr>
              <a:t>Real-World Applications of Supervised Learning</a:t>
            </a:r>
            <a:endParaRPr lang="en-US" sz="4300" dirty="0"/>
          </a:p>
        </p:txBody>
      </p:sp>
      <p:pic>
        <p:nvPicPr>
          <p:cNvPr id="3" name="Image 0" descr="preencoded.png"/>
          <p:cNvPicPr>
            <a:picLocks noChangeAspect="1"/>
          </p:cNvPicPr>
          <p:nvPr/>
        </p:nvPicPr>
        <p:blipFill>
          <a:blip r:embed="rId3"/>
          <a:stretch>
            <a:fillRect/>
          </a:stretch>
        </p:blipFill>
        <p:spPr>
          <a:xfrm>
            <a:off x="2044005" y="2541108"/>
            <a:ext cx="4526875" cy="2797773"/>
          </a:xfrm>
          <a:prstGeom prst="rect">
            <a:avLst/>
          </a:prstGeom>
        </p:spPr>
      </p:pic>
      <p:sp>
        <p:nvSpPr>
          <p:cNvPr id="4" name="Text 1"/>
          <p:cNvSpPr/>
          <p:nvPr/>
        </p:nvSpPr>
        <p:spPr>
          <a:xfrm>
            <a:off x="2521625" y="5464135"/>
            <a:ext cx="2741057" cy="342543"/>
          </a:xfrm>
          <a:prstGeom prst="rect">
            <a:avLst/>
          </a:prstGeom>
          <a:noFill/>
          <a:ln/>
        </p:spPr>
        <p:txBody>
          <a:bodyPr wrap="none" lIns="0" tIns="0" rIns="0" bIns="0" rtlCol="0" anchor="t"/>
          <a:lstStyle/>
          <a:p>
            <a:pPr marL="0" indent="0" algn="l">
              <a:lnSpc>
                <a:spcPts val="2650"/>
              </a:lnSpc>
              <a:buNone/>
            </a:pPr>
            <a:r>
              <a:rPr lang="en-US" sz="2150" dirty="0">
                <a:solidFill>
                  <a:srgbClr val="383838"/>
                </a:solidFill>
                <a:latin typeface="PT Serif" pitchFamily="34" charset="0"/>
                <a:ea typeface="PT Serif" pitchFamily="34" charset="-122"/>
                <a:cs typeface="PT Serif" pitchFamily="34" charset="-120"/>
              </a:rPr>
              <a:t>Email Spam Filtering</a:t>
            </a:r>
            <a:endParaRPr lang="en-US" sz="2150" dirty="0"/>
          </a:p>
        </p:txBody>
      </p:sp>
      <p:sp>
        <p:nvSpPr>
          <p:cNvPr id="5" name="Text 2"/>
          <p:cNvSpPr/>
          <p:nvPr/>
        </p:nvSpPr>
        <p:spPr>
          <a:xfrm>
            <a:off x="2521625" y="5931932"/>
            <a:ext cx="3057168" cy="1002268"/>
          </a:xfrm>
          <a:prstGeom prst="rect">
            <a:avLst/>
          </a:prstGeom>
          <a:noFill/>
          <a:ln/>
        </p:spPr>
        <p:txBody>
          <a:bodyPr wrap="square" lIns="0" tIns="0" rIns="0" bIns="0" rtlCol="0" anchor="t"/>
          <a:lstStyle/>
          <a:p>
            <a:pPr marL="0" indent="0" algn="l">
              <a:lnSpc>
                <a:spcPts val="2600"/>
              </a:lnSpc>
              <a:buNone/>
            </a:pPr>
            <a:r>
              <a:rPr lang="en-US" sz="1600" dirty="0">
                <a:solidFill>
                  <a:srgbClr val="383838"/>
                </a:solidFill>
                <a:latin typeface="DM Sans" pitchFamily="34" charset="0"/>
                <a:ea typeface="DM Sans" pitchFamily="34" charset="-122"/>
                <a:cs typeface="DM Sans" pitchFamily="34" charset="-120"/>
              </a:rPr>
              <a:t>ML algorithms analyze message content and sender patterns to identify unwanted emails.</a:t>
            </a:r>
            <a:endParaRPr lang="en-US" sz="1600" dirty="0"/>
          </a:p>
        </p:txBody>
      </p:sp>
      <p:pic>
        <p:nvPicPr>
          <p:cNvPr id="8" name="Image 1" descr="preencoded.png"/>
          <p:cNvPicPr>
            <a:picLocks noChangeAspect="1"/>
          </p:cNvPicPr>
          <p:nvPr/>
        </p:nvPicPr>
        <p:blipFill>
          <a:blip r:embed="rId4"/>
          <a:stretch>
            <a:fillRect/>
          </a:stretch>
        </p:blipFill>
        <p:spPr>
          <a:xfrm>
            <a:off x="7433726" y="2541108"/>
            <a:ext cx="4526875" cy="2797773"/>
          </a:xfrm>
          <a:prstGeom prst="rect">
            <a:avLst/>
          </a:prstGeom>
        </p:spPr>
      </p:pic>
      <p:sp>
        <p:nvSpPr>
          <p:cNvPr id="9" name="Text 5"/>
          <p:cNvSpPr/>
          <p:nvPr/>
        </p:nvSpPr>
        <p:spPr>
          <a:xfrm>
            <a:off x="7911346" y="5464135"/>
            <a:ext cx="2741057" cy="342543"/>
          </a:xfrm>
          <a:prstGeom prst="rect">
            <a:avLst/>
          </a:prstGeom>
          <a:noFill/>
          <a:ln/>
        </p:spPr>
        <p:txBody>
          <a:bodyPr wrap="none" lIns="0" tIns="0" rIns="0" bIns="0" rtlCol="0" anchor="t"/>
          <a:lstStyle/>
          <a:p>
            <a:pPr marL="0" indent="0" algn="l">
              <a:lnSpc>
                <a:spcPts val="2650"/>
              </a:lnSpc>
              <a:buNone/>
            </a:pPr>
            <a:r>
              <a:rPr lang="en-US" sz="2150" dirty="0">
                <a:solidFill>
                  <a:srgbClr val="383838"/>
                </a:solidFill>
                <a:latin typeface="PT Serif" pitchFamily="34" charset="0"/>
                <a:ea typeface="PT Serif" pitchFamily="34" charset="-122"/>
                <a:cs typeface="PT Serif" pitchFamily="34" charset="-120"/>
              </a:rPr>
              <a:t>Medical Diagnostics</a:t>
            </a:r>
            <a:endParaRPr lang="en-US" sz="2150" dirty="0"/>
          </a:p>
        </p:txBody>
      </p:sp>
      <p:sp>
        <p:nvSpPr>
          <p:cNvPr id="10" name="Text 6"/>
          <p:cNvSpPr/>
          <p:nvPr/>
        </p:nvSpPr>
        <p:spPr>
          <a:xfrm>
            <a:off x="7911346" y="5931932"/>
            <a:ext cx="3057168" cy="1002268"/>
          </a:xfrm>
          <a:prstGeom prst="rect">
            <a:avLst/>
          </a:prstGeom>
          <a:noFill/>
          <a:ln/>
        </p:spPr>
        <p:txBody>
          <a:bodyPr wrap="square" lIns="0" tIns="0" rIns="0" bIns="0" rtlCol="0" anchor="t"/>
          <a:lstStyle/>
          <a:p>
            <a:pPr marL="0" indent="0" algn="l">
              <a:lnSpc>
                <a:spcPts val="2600"/>
              </a:lnSpc>
              <a:buNone/>
            </a:pPr>
            <a:r>
              <a:rPr lang="en-US" sz="1600" dirty="0">
                <a:solidFill>
                  <a:srgbClr val="383838"/>
                </a:solidFill>
                <a:latin typeface="DM Sans" pitchFamily="34" charset="0"/>
                <a:ea typeface="DM Sans" pitchFamily="34" charset="-122"/>
                <a:cs typeface="DM Sans" pitchFamily="34" charset="-120"/>
              </a:rPr>
              <a:t>ML helps detect diseases in medical images with remarkable accuracy.</a:t>
            </a:r>
            <a:endParaRPr lang="en-US" sz="1600" dirty="0"/>
          </a:p>
        </p:txBody>
      </p:sp>
      <p:sp>
        <p:nvSpPr>
          <p:cNvPr id="6" name="Rectangle 5">
            <a:extLst>
              <a:ext uri="{FF2B5EF4-FFF2-40B4-BE49-F238E27FC236}">
                <a16:creationId xmlns:a16="http://schemas.microsoft.com/office/drawing/2014/main" id="{9363DC4D-3943-AA49-FB5E-27CC40F9143A}"/>
              </a:ext>
            </a:extLst>
          </p:cNvPr>
          <p:cNvSpPr/>
          <p:nvPr/>
        </p:nvSpPr>
        <p:spPr>
          <a:xfrm>
            <a:off x="12777849" y="7528956"/>
            <a:ext cx="1852551" cy="7006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2782848" y="778788"/>
            <a:ext cx="9207698" cy="744260"/>
          </a:xfrm>
          <a:prstGeom prst="rect">
            <a:avLst/>
          </a:prstGeom>
          <a:noFill/>
          <a:ln/>
        </p:spPr>
        <p:txBody>
          <a:bodyPr wrap="none" lIns="0" tIns="0" rIns="0" bIns="0" rtlCol="0" anchor="t"/>
          <a:lstStyle/>
          <a:p>
            <a:pPr marL="0" indent="0">
              <a:lnSpc>
                <a:spcPts val="5850"/>
              </a:lnSpc>
              <a:buNone/>
            </a:pPr>
            <a:r>
              <a:rPr lang="en-US" sz="4650" dirty="0">
                <a:solidFill>
                  <a:srgbClr val="020202"/>
                </a:solidFill>
                <a:latin typeface="PT Serif" pitchFamily="34" charset="0"/>
                <a:ea typeface="PT Serif" pitchFamily="34" charset="-122"/>
                <a:cs typeface="PT Serif" pitchFamily="34" charset="-120"/>
              </a:rPr>
              <a:t>Unsupervised Learning Algorithms</a:t>
            </a:r>
            <a:endParaRPr lang="en-US" sz="4650" dirty="0"/>
          </a:p>
        </p:txBody>
      </p:sp>
      <p:pic>
        <p:nvPicPr>
          <p:cNvPr id="9" name="Picture 2" descr="Types of machine learning: unsupervised learning">
            <a:extLst>
              <a:ext uri="{FF2B5EF4-FFF2-40B4-BE49-F238E27FC236}">
                <a16:creationId xmlns:a16="http://schemas.microsoft.com/office/drawing/2014/main" id="{C76F4C96-1094-71F4-3D1B-B08F8A98F6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700" b="11315"/>
          <a:stretch/>
        </p:blipFill>
        <p:spPr bwMode="auto">
          <a:xfrm>
            <a:off x="2010697" y="1917850"/>
            <a:ext cx="11838146" cy="439389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CFE3EFD-7ECC-9914-BB4F-F867E794DC99}"/>
              </a:ext>
            </a:extLst>
          </p:cNvPr>
          <p:cNvSpPr txBox="1"/>
          <p:nvPr/>
        </p:nvSpPr>
        <p:spPr>
          <a:xfrm>
            <a:off x="288702" y="7873048"/>
            <a:ext cx="7315200" cy="261610"/>
          </a:xfrm>
          <a:prstGeom prst="rect">
            <a:avLst/>
          </a:prstGeom>
          <a:noFill/>
        </p:spPr>
        <p:txBody>
          <a:bodyPr wrap="square">
            <a:spAutoFit/>
          </a:bodyPr>
          <a:lstStyle/>
          <a:p>
            <a:r>
              <a:rPr lang="en-US" sz="1100" dirty="0"/>
              <a:t>https://</a:t>
            </a:r>
            <a:r>
              <a:rPr lang="en-US" sz="1100" dirty="0" err="1"/>
              <a:t>www.pipedrive.com</a:t>
            </a:r>
            <a:r>
              <a:rPr lang="en-US" sz="1100" dirty="0"/>
              <a:t>/</a:t>
            </a:r>
            <a:r>
              <a:rPr lang="en-US" sz="1100" dirty="0" err="1"/>
              <a:t>en</a:t>
            </a:r>
            <a:r>
              <a:rPr lang="en-US" sz="1100" dirty="0"/>
              <a:t>/blog/types-of-machine-learning</a:t>
            </a:r>
          </a:p>
        </p:txBody>
      </p:sp>
      <p:sp>
        <p:nvSpPr>
          <p:cNvPr id="11" name="Rectangle 10">
            <a:extLst>
              <a:ext uri="{FF2B5EF4-FFF2-40B4-BE49-F238E27FC236}">
                <a16:creationId xmlns:a16="http://schemas.microsoft.com/office/drawing/2014/main" id="{86F4FC56-7D29-2208-2628-26B7E6095EFA}"/>
              </a:ext>
            </a:extLst>
          </p:cNvPr>
          <p:cNvSpPr/>
          <p:nvPr/>
        </p:nvSpPr>
        <p:spPr>
          <a:xfrm>
            <a:off x="12777849" y="7528956"/>
            <a:ext cx="1852551" cy="7006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81D0F-769D-B9EE-011E-A24BA5E68470}"/>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B09B2E77-F52D-FD7D-2202-63FE2692066A}"/>
              </a:ext>
            </a:extLst>
          </p:cNvPr>
          <p:cNvSpPr/>
          <p:nvPr/>
        </p:nvSpPr>
        <p:spPr>
          <a:xfrm>
            <a:off x="2456140" y="882027"/>
            <a:ext cx="9207698" cy="744260"/>
          </a:xfrm>
          <a:prstGeom prst="rect">
            <a:avLst/>
          </a:prstGeom>
          <a:noFill/>
          <a:ln/>
        </p:spPr>
        <p:txBody>
          <a:bodyPr wrap="none" lIns="0" tIns="0" rIns="0" bIns="0" rtlCol="0" anchor="t"/>
          <a:lstStyle/>
          <a:p>
            <a:pPr marL="0" indent="0">
              <a:lnSpc>
                <a:spcPts val="5850"/>
              </a:lnSpc>
              <a:buNone/>
            </a:pPr>
            <a:r>
              <a:rPr lang="en-US" sz="4650" dirty="0">
                <a:solidFill>
                  <a:srgbClr val="020202"/>
                </a:solidFill>
                <a:latin typeface="PT Serif" pitchFamily="34" charset="0"/>
                <a:ea typeface="PT Serif" pitchFamily="34" charset="-122"/>
                <a:cs typeface="PT Serif" pitchFamily="34" charset="-120"/>
              </a:rPr>
              <a:t>Unsupervised Learning Algorithms</a:t>
            </a:r>
            <a:endParaRPr lang="en-US" sz="4650" dirty="0"/>
          </a:p>
        </p:txBody>
      </p:sp>
      <p:sp>
        <p:nvSpPr>
          <p:cNvPr id="3" name="Text 1">
            <a:extLst>
              <a:ext uri="{FF2B5EF4-FFF2-40B4-BE49-F238E27FC236}">
                <a16:creationId xmlns:a16="http://schemas.microsoft.com/office/drawing/2014/main" id="{536DBEAB-6665-3CB5-A9DA-F13D038E1299}"/>
              </a:ext>
            </a:extLst>
          </p:cNvPr>
          <p:cNvSpPr/>
          <p:nvPr/>
        </p:nvSpPr>
        <p:spPr>
          <a:xfrm>
            <a:off x="793790" y="3461623"/>
            <a:ext cx="2977039" cy="372070"/>
          </a:xfrm>
          <a:prstGeom prst="rect">
            <a:avLst/>
          </a:prstGeom>
          <a:noFill/>
          <a:ln/>
        </p:spPr>
        <p:txBody>
          <a:bodyPr wrap="none" lIns="0" tIns="0" rIns="0" bIns="0" rtlCol="0" anchor="t"/>
          <a:lstStyle/>
          <a:p>
            <a:pPr marL="0" indent="0">
              <a:lnSpc>
                <a:spcPts val="2900"/>
              </a:lnSpc>
              <a:buNone/>
            </a:pPr>
            <a:r>
              <a:rPr lang="en-US" sz="2300" dirty="0">
                <a:solidFill>
                  <a:srgbClr val="020202"/>
                </a:solidFill>
                <a:latin typeface="PT Serif" pitchFamily="34" charset="0"/>
                <a:ea typeface="PT Serif" pitchFamily="34" charset="-122"/>
                <a:cs typeface="PT Serif" pitchFamily="34" charset="-120"/>
              </a:rPr>
              <a:t>Clustering</a:t>
            </a:r>
            <a:endParaRPr lang="en-US" sz="2300" dirty="0"/>
          </a:p>
        </p:txBody>
      </p:sp>
      <p:sp>
        <p:nvSpPr>
          <p:cNvPr id="4" name="Text 2">
            <a:extLst>
              <a:ext uri="{FF2B5EF4-FFF2-40B4-BE49-F238E27FC236}">
                <a16:creationId xmlns:a16="http://schemas.microsoft.com/office/drawing/2014/main" id="{51AF2B6E-5A71-AFD0-2782-C4072641D248}"/>
              </a:ext>
            </a:extLst>
          </p:cNvPr>
          <p:cNvSpPr/>
          <p:nvPr/>
        </p:nvSpPr>
        <p:spPr>
          <a:xfrm>
            <a:off x="793790" y="406050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383838"/>
                </a:solidFill>
                <a:latin typeface="DM Sans" pitchFamily="34" charset="0"/>
                <a:ea typeface="DM Sans" pitchFamily="34" charset="-122"/>
                <a:cs typeface="DM Sans" pitchFamily="34" charset="-120"/>
              </a:rPr>
              <a:t>Groups similar data points together. K-means divides data into K clusters based on similarity. Businesses use this for customer segmentation.</a:t>
            </a:r>
            <a:endParaRPr lang="en-US" sz="1750" dirty="0"/>
          </a:p>
        </p:txBody>
      </p:sp>
      <p:sp>
        <p:nvSpPr>
          <p:cNvPr id="5" name="Text 3">
            <a:extLst>
              <a:ext uri="{FF2B5EF4-FFF2-40B4-BE49-F238E27FC236}">
                <a16:creationId xmlns:a16="http://schemas.microsoft.com/office/drawing/2014/main" id="{67C1B9AC-E59E-F9BD-AC80-AB713389E6E2}"/>
              </a:ext>
            </a:extLst>
          </p:cNvPr>
          <p:cNvSpPr/>
          <p:nvPr/>
        </p:nvSpPr>
        <p:spPr>
          <a:xfrm>
            <a:off x="5332928" y="3461623"/>
            <a:ext cx="3454122" cy="372070"/>
          </a:xfrm>
          <a:prstGeom prst="rect">
            <a:avLst/>
          </a:prstGeom>
          <a:noFill/>
          <a:ln/>
        </p:spPr>
        <p:txBody>
          <a:bodyPr wrap="none" lIns="0" tIns="0" rIns="0" bIns="0" rtlCol="0" anchor="t"/>
          <a:lstStyle/>
          <a:p>
            <a:pPr marL="0" indent="0">
              <a:lnSpc>
                <a:spcPts val="2900"/>
              </a:lnSpc>
              <a:buNone/>
            </a:pPr>
            <a:r>
              <a:rPr lang="en-US" sz="2300" dirty="0">
                <a:solidFill>
                  <a:srgbClr val="020202"/>
                </a:solidFill>
                <a:latin typeface="PT Serif" pitchFamily="34" charset="0"/>
                <a:ea typeface="PT Serif" pitchFamily="34" charset="-122"/>
                <a:cs typeface="PT Serif" pitchFamily="34" charset="-120"/>
              </a:rPr>
              <a:t>Dimensionality Reduction</a:t>
            </a:r>
            <a:endParaRPr lang="en-US" sz="2300" dirty="0"/>
          </a:p>
        </p:txBody>
      </p:sp>
      <p:sp>
        <p:nvSpPr>
          <p:cNvPr id="6" name="Text 4">
            <a:extLst>
              <a:ext uri="{FF2B5EF4-FFF2-40B4-BE49-F238E27FC236}">
                <a16:creationId xmlns:a16="http://schemas.microsoft.com/office/drawing/2014/main" id="{FDBF2A63-662A-6C14-26EB-C639CB71E1E6}"/>
              </a:ext>
            </a:extLst>
          </p:cNvPr>
          <p:cNvSpPr/>
          <p:nvPr/>
        </p:nvSpPr>
        <p:spPr>
          <a:xfrm>
            <a:off x="5332928" y="4060508"/>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383838"/>
                </a:solidFill>
                <a:latin typeface="DM Sans" pitchFamily="34" charset="0"/>
                <a:ea typeface="DM Sans" pitchFamily="34" charset="-122"/>
                <a:cs typeface="DM Sans" pitchFamily="34" charset="-120"/>
              </a:rPr>
              <a:t>Reduces the number of variables while preserving important information. Principal Component Analysis (PCA) transforms data to fewer dimensions.</a:t>
            </a:r>
            <a:endParaRPr lang="en-US" sz="1750" dirty="0"/>
          </a:p>
        </p:txBody>
      </p:sp>
      <p:sp>
        <p:nvSpPr>
          <p:cNvPr id="7" name="Text 5">
            <a:extLst>
              <a:ext uri="{FF2B5EF4-FFF2-40B4-BE49-F238E27FC236}">
                <a16:creationId xmlns:a16="http://schemas.microsoft.com/office/drawing/2014/main" id="{E776730F-7A42-5F16-23B4-00C808C08F8C}"/>
              </a:ext>
            </a:extLst>
          </p:cNvPr>
          <p:cNvSpPr/>
          <p:nvPr/>
        </p:nvSpPr>
        <p:spPr>
          <a:xfrm>
            <a:off x="9872067" y="3461623"/>
            <a:ext cx="2977039" cy="372070"/>
          </a:xfrm>
          <a:prstGeom prst="rect">
            <a:avLst/>
          </a:prstGeom>
          <a:noFill/>
          <a:ln/>
        </p:spPr>
        <p:txBody>
          <a:bodyPr wrap="none" lIns="0" tIns="0" rIns="0" bIns="0" rtlCol="0" anchor="t"/>
          <a:lstStyle/>
          <a:p>
            <a:pPr marL="0" indent="0">
              <a:lnSpc>
                <a:spcPts val="2900"/>
              </a:lnSpc>
              <a:buNone/>
            </a:pPr>
            <a:r>
              <a:rPr lang="en-US" sz="2300" dirty="0">
                <a:solidFill>
                  <a:srgbClr val="020202"/>
                </a:solidFill>
                <a:latin typeface="PT Serif" pitchFamily="34" charset="0"/>
                <a:ea typeface="PT Serif" pitchFamily="34" charset="-122"/>
                <a:cs typeface="PT Serif" pitchFamily="34" charset="-120"/>
              </a:rPr>
              <a:t>Anomaly Detection</a:t>
            </a:r>
            <a:endParaRPr lang="en-US" sz="2300" dirty="0"/>
          </a:p>
        </p:txBody>
      </p:sp>
      <p:sp>
        <p:nvSpPr>
          <p:cNvPr id="8" name="Text 6">
            <a:extLst>
              <a:ext uri="{FF2B5EF4-FFF2-40B4-BE49-F238E27FC236}">
                <a16:creationId xmlns:a16="http://schemas.microsoft.com/office/drawing/2014/main" id="{EE0236D7-4058-D2FB-9FB8-100D8546C61D}"/>
              </a:ext>
            </a:extLst>
          </p:cNvPr>
          <p:cNvSpPr/>
          <p:nvPr/>
        </p:nvSpPr>
        <p:spPr>
          <a:xfrm>
            <a:off x="9872067" y="4060508"/>
            <a:ext cx="3978116" cy="1451610"/>
          </a:xfrm>
          <a:prstGeom prst="rect">
            <a:avLst/>
          </a:prstGeom>
          <a:noFill/>
          <a:ln/>
        </p:spPr>
        <p:txBody>
          <a:bodyPr wrap="square" lIns="0" tIns="0" rIns="0" bIns="0" rtlCol="0" anchor="t"/>
          <a:lstStyle/>
          <a:p>
            <a:pPr>
              <a:lnSpc>
                <a:spcPts val="2850"/>
              </a:lnSpc>
            </a:pPr>
            <a:r>
              <a:rPr lang="en-US" sz="1750" dirty="0">
                <a:solidFill>
                  <a:srgbClr val="383838"/>
                </a:solidFill>
                <a:latin typeface="DM Sans" pitchFamily="34" charset="0"/>
                <a:ea typeface="DM Sans" pitchFamily="34" charset="-122"/>
                <a:cs typeface="DM Sans" pitchFamily="34" charset="-120"/>
              </a:rPr>
              <a:t>Identify rare or unusual patterns in data that do not conform to expected behavior. It is commonly applied in fields like fraud detection.</a:t>
            </a:r>
            <a:endParaRPr lang="en-US" sz="1750" dirty="0"/>
          </a:p>
        </p:txBody>
      </p:sp>
      <p:sp>
        <p:nvSpPr>
          <p:cNvPr id="9" name="Rectangle 8">
            <a:extLst>
              <a:ext uri="{FF2B5EF4-FFF2-40B4-BE49-F238E27FC236}">
                <a16:creationId xmlns:a16="http://schemas.microsoft.com/office/drawing/2014/main" id="{738C3973-D6FE-625D-ED88-B9C5A3EE2D90}"/>
              </a:ext>
            </a:extLst>
          </p:cNvPr>
          <p:cNvSpPr/>
          <p:nvPr/>
        </p:nvSpPr>
        <p:spPr>
          <a:xfrm>
            <a:off x="12777849" y="7528956"/>
            <a:ext cx="1852551" cy="7006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7321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80190" y="1493639"/>
            <a:ext cx="7556421" cy="1488519"/>
          </a:xfrm>
          <a:prstGeom prst="rect">
            <a:avLst/>
          </a:prstGeom>
          <a:noFill/>
          <a:ln/>
        </p:spPr>
        <p:txBody>
          <a:bodyPr wrap="square" lIns="0" tIns="0" rIns="0" bIns="0" rtlCol="0" anchor="t"/>
          <a:lstStyle/>
          <a:p>
            <a:pPr marL="0" indent="0">
              <a:lnSpc>
                <a:spcPts val="5850"/>
              </a:lnSpc>
              <a:buNone/>
            </a:pPr>
            <a:r>
              <a:rPr lang="en-US" sz="4650" dirty="0">
                <a:solidFill>
                  <a:srgbClr val="020202"/>
                </a:solidFill>
                <a:latin typeface="PT Serif" pitchFamily="34" charset="0"/>
                <a:ea typeface="PT Serif" pitchFamily="34" charset="-122"/>
                <a:cs typeface="PT Serif" pitchFamily="34" charset="-120"/>
              </a:rPr>
              <a:t>Association Rule Learning in Machine Learning</a:t>
            </a:r>
            <a:endParaRPr lang="en-US" sz="4650" dirty="0"/>
          </a:p>
        </p:txBody>
      </p:sp>
      <p:sp>
        <p:nvSpPr>
          <p:cNvPr id="4" name="Text 1"/>
          <p:cNvSpPr/>
          <p:nvPr/>
        </p:nvSpPr>
        <p:spPr>
          <a:xfrm>
            <a:off x="6280190" y="3322320"/>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383838"/>
                </a:solidFill>
                <a:latin typeface="DM Sans" pitchFamily="34" charset="0"/>
                <a:ea typeface="DM Sans" pitchFamily="34" charset="-122"/>
                <a:cs typeface="DM Sans" pitchFamily="34" charset="-120"/>
              </a:rPr>
              <a:t>Association learning algorithms discover relationships between variables in large datasets. They identify patterns that might otherwise remain hidden.</a:t>
            </a:r>
            <a:endParaRPr lang="en-US" sz="1750" dirty="0"/>
          </a:p>
        </p:txBody>
      </p:sp>
      <p:sp>
        <p:nvSpPr>
          <p:cNvPr id="5" name="Text 2"/>
          <p:cNvSpPr/>
          <p:nvPr/>
        </p:nvSpPr>
        <p:spPr>
          <a:xfrm>
            <a:off x="6280190" y="4666178"/>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383838"/>
                </a:solidFill>
                <a:latin typeface="DM Sans" pitchFamily="34" charset="0"/>
                <a:ea typeface="DM Sans" pitchFamily="34" charset="-122"/>
                <a:cs typeface="DM Sans" pitchFamily="34" charset="-120"/>
              </a:rPr>
              <a:t>The classic example is market basket analysis, where retailers learn that customers who buy phone often purchase screen card simultaneously.</a:t>
            </a:r>
            <a:endParaRPr lang="en-US" sz="1750" dirty="0"/>
          </a:p>
        </p:txBody>
      </p:sp>
      <p:pic>
        <p:nvPicPr>
          <p:cNvPr id="4104" name="Picture 8" descr="Practical Introduction to Market Basket Analysis – Asociation Rules |  R-bloggers">
            <a:extLst>
              <a:ext uri="{FF2B5EF4-FFF2-40B4-BE49-F238E27FC236}">
                <a16:creationId xmlns:a16="http://schemas.microsoft.com/office/drawing/2014/main" id="{7E5E37F5-7833-FEF7-8B17-6307693C7D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0" t="3473" r="72036" b="1852"/>
          <a:stretch/>
        </p:blipFill>
        <p:spPr bwMode="auto">
          <a:xfrm>
            <a:off x="473036" y="192406"/>
            <a:ext cx="2319072" cy="51995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Practical Introduction to Market Basket Analysis – Asociation Rules |  R-bloggers">
            <a:extLst>
              <a:ext uri="{FF2B5EF4-FFF2-40B4-BE49-F238E27FC236}">
                <a16:creationId xmlns:a16="http://schemas.microsoft.com/office/drawing/2014/main" id="{B034CD2A-8F00-ED60-3D69-EEC407F670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035" t="5324" r="3732" b="6585"/>
          <a:stretch/>
        </p:blipFill>
        <p:spPr bwMode="auto">
          <a:xfrm>
            <a:off x="3219450" y="463391"/>
            <a:ext cx="2080654" cy="465760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81E0A1E8-1B63-B62A-7200-CA4A992550F2}"/>
              </a:ext>
            </a:extLst>
          </p:cNvPr>
          <p:cNvSpPr/>
          <p:nvPr/>
        </p:nvSpPr>
        <p:spPr>
          <a:xfrm>
            <a:off x="12777849" y="7528956"/>
            <a:ext cx="1852551" cy="7006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7B09D8D-6BFC-5288-D2A9-0263503DE2B7}"/>
              </a:ext>
            </a:extLst>
          </p:cNvPr>
          <p:cNvSpPr/>
          <p:nvPr/>
        </p:nvSpPr>
        <p:spPr>
          <a:xfrm>
            <a:off x="3447553" y="2281514"/>
            <a:ext cx="1852551" cy="14885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388E0D0A-B6A6-CDCB-8D36-86448A9734E1}"/>
              </a:ext>
            </a:extLst>
          </p:cNvPr>
          <p:cNvSpPr/>
          <p:nvPr/>
        </p:nvSpPr>
        <p:spPr>
          <a:xfrm>
            <a:off x="2792108" y="2982158"/>
            <a:ext cx="427342" cy="340162"/>
          </a:xfrm>
          <a:prstGeom prst="rightArrow">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2B9FA2-EB5A-4221-4EE7-DB1CB873302F}"/>
              </a:ext>
            </a:extLst>
          </p:cNvPr>
          <p:cNvSpPr txBox="1"/>
          <p:nvPr/>
        </p:nvSpPr>
        <p:spPr>
          <a:xfrm>
            <a:off x="0" y="7906389"/>
            <a:ext cx="7315200" cy="261610"/>
          </a:xfrm>
          <a:prstGeom prst="rect">
            <a:avLst/>
          </a:prstGeom>
          <a:noFill/>
        </p:spPr>
        <p:txBody>
          <a:bodyPr wrap="square">
            <a:spAutoFit/>
          </a:bodyPr>
          <a:lstStyle/>
          <a:p>
            <a:r>
              <a:rPr lang="en-US" sz="1050" dirty="0"/>
              <a:t>https://</a:t>
            </a:r>
            <a:r>
              <a:rPr lang="en-US" sz="1050" dirty="0" err="1"/>
              <a:t>www.r-bloggers.com</a:t>
            </a:r>
            <a:r>
              <a:rPr lang="en-US" sz="1050" dirty="0"/>
              <a:t>/2019/05/practical-introduction-to-market-basket-analysis-asociation-rules-2/</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3179672" y="617572"/>
            <a:ext cx="6459617" cy="629245"/>
          </a:xfrm>
          <a:prstGeom prst="rect">
            <a:avLst/>
          </a:prstGeom>
          <a:noFill/>
          <a:ln/>
        </p:spPr>
        <p:txBody>
          <a:bodyPr wrap="none" lIns="0" tIns="0" rIns="0" bIns="0" rtlCol="0" anchor="t"/>
          <a:lstStyle/>
          <a:p>
            <a:pPr marL="0" indent="0">
              <a:lnSpc>
                <a:spcPts val="4950"/>
              </a:lnSpc>
              <a:buNone/>
            </a:pPr>
            <a:r>
              <a:rPr lang="en-US" sz="3950" dirty="0">
                <a:solidFill>
                  <a:srgbClr val="020202"/>
                </a:solidFill>
                <a:latin typeface="PT Serif" pitchFamily="34" charset="0"/>
                <a:ea typeface="PT Serif" pitchFamily="34" charset="-122"/>
                <a:cs typeface="PT Serif" pitchFamily="34" charset="-120"/>
              </a:rPr>
              <a:t>Key Machine Learning Terminology</a:t>
            </a:r>
            <a:endParaRPr lang="en-US" sz="3950" dirty="0"/>
          </a:p>
        </p:txBody>
      </p:sp>
      <p:pic>
        <p:nvPicPr>
          <p:cNvPr id="4" name="Image 1" descr="preencoded.png"/>
          <p:cNvPicPr>
            <a:picLocks noChangeAspect="1"/>
          </p:cNvPicPr>
          <p:nvPr/>
        </p:nvPicPr>
        <p:blipFill>
          <a:blip r:embed="rId3"/>
          <a:stretch>
            <a:fillRect/>
          </a:stretch>
        </p:blipFill>
        <p:spPr>
          <a:xfrm>
            <a:off x="1304199" y="1804273"/>
            <a:ext cx="479346" cy="479346"/>
          </a:xfrm>
          <a:prstGeom prst="rect">
            <a:avLst/>
          </a:prstGeom>
        </p:spPr>
      </p:pic>
      <p:sp>
        <p:nvSpPr>
          <p:cNvPr id="5" name="Text 1"/>
          <p:cNvSpPr/>
          <p:nvPr/>
        </p:nvSpPr>
        <p:spPr>
          <a:xfrm>
            <a:off x="1304199" y="2475309"/>
            <a:ext cx="2408873" cy="314563"/>
          </a:xfrm>
          <a:prstGeom prst="rect">
            <a:avLst/>
          </a:prstGeom>
          <a:noFill/>
          <a:ln/>
        </p:spPr>
        <p:txBody>
          <a:bodyPr wrap="none" lIns="0" tIns="0" rIns="0" bIns="0" rtlCol="0" anchor="t"/>
          <a:lstStyle/>
          <a:p>
            <a:pPr marL="0" indent="0" algn="l">
              <a:lnSpc>
                <a:spcPts val="2450"/>
              </a:lnSpc>
              <a:buNone/>
            </a:pPr>
            <a:r>
              <a:rPr lang="en-US" sz="1950" dirty="0">
                <a:solidFill>
                  <a:srgbClr val="383838"/>
                </a:solidFill>
                <a:latin typeface="PT Serif" pitchFamily="34" charset="0"/>
                <a:ea typeface="PT Serif" pitchFamily="34" charset="-122"/>
                <a:cs typeface="PT Serif" pitchFamily="34" charset="-120"/>
              </a:rPr>
              <a:t>Instance</a:t>
            </a:r>
            <a:endParaRPr lang="en-US" sz="1950" dirty="0"/>
          </a:p>
        </p:txBody>
      </p:sp>
      <p:sp>
        <p:nvSpPr>
          <p:cNvPr id="6" name="Text 2"/>
          <p:cNvSpPr/>
          <p:nvPr/>
        </p:nvSpPr>
        <p:spPr>
          <a:xfrm>
            <a:off x="1304199" y="2904887"/>
            <a:ext cx="2408873" cy="1534120"/>
          </a:xfrm>
          <a:prstGeom prst="rect">
            <a:avLst/>
          </a:prstGeom>
          <a:noFill/>
          <a:ln/>
        </p:spPr>
        <p:txBody>
          <a:bodyPr wrap="square" lIns="0" tIns="0" rIns="0" bIns="0" rtlCol="0" anchor="t"/>
          <a:lstStyle/>
          <a:p>
            <a:pPr marL="0" indent="0" algn="l">
              <a:lnSpc>
                <a:spcPts val="2400"/>
              </a:lnSpc>
              <a:buNone/>
            </a:pPr>
            <a:r>
              <a:rPr lang="en-US" sz="1500" dirty="0">
                <a:solidFill>
                  <a:srgbClr val="383838"/>
                </a:solidFill>
                <a:latin typeface="DM Sans" pitchFamily="34" charset="0"/>
                <a:ea typeface="DM Sans" pitchFamily="34" charset="-122"/>
                <a:cs typeface="DM Sans" pitchFamily="34" charset="-120"/>
              </a:rPr>
              <a:t>A single example in your dataset. Each row in a table represents one instance, like an individual customer record.</a:t>
            </a:r>
            <a:endParaRPr lang="en-US" sz="1500" dirty="0"/>
          </a:p>
        </p:txBody>
      </p:sp>
      <p:pic>
        <p:nvPicPr>
          <p:cNvPr id="10" name="Image 3" descr="preencoded.png"/>
          <p:cNvPicPr>
            <a:picLocks noChangeAspect="1"/>
          </p:cNvPicPr>
          <p:nvPr/>
        </p:nvPicPr>
        <p:blipFill>
          <a:blip r:embed="rId4"/>
          <a:stretch>
            <a:fillRect/>
          </a:stretch>
        </p:blipFill>
        <p:spPr>
          <a:xfrm>
            <a:off x="6697016" y="1804273"/>
            <a:ext cx="479346" cy="479346"/>
          </a:xfrm>
          <a:prstGeom prst="rect">
            <a:avLst/>
          </a:prstGeom>
        </p:spPr>
      </p:pic>
      <p:sp>
        <p:nvSpPr>
          <p:cNvPr id="11" name="Text 5"/>
          <p:cNvSpPr/>
          <p:nvPr/>
        </p:nvSpPr>
        <p:spPr>
          <a:xfrm>
            <a:off x="6697016" y="2475309"/>
            <a:ext cx="2408873" cy="314563"/>
          </a:xfrm>
          <a:prstGeom prst="rect">
            <a:avLst/>
          </a:prstGeom>
          <a:noFill/>
          <a:ln/>
        </p:spPr>
        <p:txBody>
          <a:bodyPr wrap="none" lIns="0" tIns="0" rIns="0" bIns="0" rtlCol="0" anchor="t"/>
          <a:lstStyle/>
          <a:p>
            <a:pPr marL="0" indent="0" algn="l">
              <a:lnSpc>
                <a:spcPts val="2450"/>
              </a:lnSpc>
              <a:buNone/>
            </a:pPr>
            <a:r>
              <a:rPr lang="en-US" sz="1950" dirty="0">
                <a:solidFill>
                  <a:srgbClr val="383838"/>
                </a:solidFill>
                <a:latin typeface="PT Serif" pitchFamily="34" charset="0"/>
                <a:ea typeface="PT Serif" pitchFamily="34" charset="-122"/>
                <a:cs typeface="PT Serif" pitchFamily="34" charset="-120"/>
              </a:rPr>
              <a:t>Concept</a:t>
            </a:r>
            <a:endParaRPr lang="en-US" sz="1950" dirty="0"/>
          </a:p>
        </p:txBody>
      </p:sp>
      <p:sp>
        <p:nvSpPr>
          <p:cNvPr id="12" name="Text 6"/>
          <p:cNvSpPr/>
          <p:nvPr/>
        </p:nvSpPr>
        <p:spPr>
          <a:xfrm>
            <a:off x="6697017" y="2904887"/>
            <a:ext cx="2183884" cy="1534120"/>
          </a:xfrm>
          <a:prstGeom prst="rect">
            <a:avLst/>
          </a:prstGeom>
          <a:noFill/>
          <a:ln/>
        </p:spPr>
        <p:txBody>
          <a:bodyPr wrap="square" lIns="0" tIns="0" rIns="0" bIns="0" rtlCol="0" anchor="t"/>
          <a:lstStyle/>
          <a:p>
            <a:pPr marL="0" indent="0" algn="l">
              <a:lnSpc>
                <a:spcPts val="2400"/>
              </a:lnSpc>
              <a:buNone/>
            </a:pPr>
            <a:r>
              <a:rPr lang="en-US" sz="1500" dirty="0">
                <a:solidFill>
                  <a:srgbClr val="383838"/>
                </a:solidFill>
                <a:latin typeface="DM Sans" pitchFamily="34" charset="0"/>
                <a:ea typeface="DM Sans" pitchFamily="34" charset="-122"/>
                <a:cs typeface="DM Sans" pitchFamily="34" charset="-120"/>
              </a:rPr>
              <a:t>The target parameter to be learned. It defines the relationship between inputs and the desired output.</a:t>
            </a:r>
            <a:endParaRPr lang="en-US" sz="1500" dirty="0"/>
          </a:p>
        </p:txBody>
      </p:sp>
      <p:pic>
        <p:nvPicPr>
          <p:cNvPr id="13" name="Image 4" descr="preencoded.png"/>
          <p:cNvPicPr>
            <a:picLocks noChangeAspect="1"/>
          </p:cNvPicPr>
          <p:nvPr/>
        </p:nvPicPr>
        <p:blipFill>
          <a:blip r:embed="rId5"/>
          <a:stretch>
            <a:fillRect/>
          </a:stretch>
        </p:blipFill>
        <p:spPr>
          <a:xfrm>
            <a:off x="4137862" y="1851183"/>
            <a:ext cx="479346" cy="479346"/>
          </a:xfrm>
          <a:prstGeom prst="rect">
            <a:avLst/>
          </a:prstGeom>
        </p:spPr>
      </p:pic>
      <p:sp>
        <p:nvSpPr>
          <p:cNvPr id="14" name="Text 7"/>
          <p:cNvSpPr/>
          <p:nvPr/>
        </p:nvSpPr>
        <p:spPr>
          <a:xfrm>
            <a:off x="2148824" y="5047666"/>
            <a:ext cx="2408873" cy="314563"/>
          </a:xfrm>
          <a:prstGeom prst="rect">
            <a:avLst/>
          </a:prstGeom>
          <a:noFill/>
          <a:ln/>
        </p:spPr>
        <p:txBody>
          <a:bodyPr wrap="none" lIns="0" tIns="0" rIns="0" bIns="0" rtlCol="0" anchor="t"/>
          <a:lstStyle/>
          <a:p>
            <a:pPr marL="0" indent="0" algn="l">
              <a:lnSpc>
                <a:spcPts val="2450"/>
              </a:lnSpc>
              <a:buNone/>
            </a:pPr>
            <a:r>
              <a:rPr lang="en-US" sz="1950" dirty="0">
                <a:solidFill>
                  <a:srgbClr val="383838"/>
                </a:solidFill>
                <a:latin typeface="PT Serif" pitchFamily="34" charset="0"/>
                <a:ea typeface="PT Serif" pitchFamily="34" charset="-122"/>
                <a:cs typeface="PT Serif" pitchFamily="34" charset="-120"/>
              </a:rPr>
              <a:t>Nominal</a:t>
            </a:r>
            <a:endParaRPr lang="en-US" sz="1950" dirty="0"/>
          </a:p>
        </p:txBody>
      </p:sp>
      <p:sp>
        <p:nvSpPr>
          <p:cNvPr id="15" name="Text 8"/>
          <p:cNvSpPr/>
          <p:nvPr/>
        </p:nvSpPr>
        <p:spPr>
          <a:xfrm>
            <a:off x="1925855" y="5553919"/>
            <a:ext cx="1787217" cy="1227296"/>
          </a:xfrm>
          <a:prstGeom prst="rect">
            <a:avLst/>
          </a:prstGeom>
          <a:noFill/>
          <a:ln/>
        </p:spPr>
        <p:txBody>
          <a:bodyPr wrap="square" lIns="0" tIns="0" rIns="0" bIns="0" rtlCol="0" anchor="t"/>
          <a:lstStyle/>
          <a:p>
            <a:pPr marL="0" indent="0">
              <a:lnSpc>
                <a:spcPts val="2400"/>
              </a:lnSpc>
              <a:buNone/>
            </a:pPr>
            <a:r>
              <a:rPr lang="en-US" sz="1500" dirty="0">
                <a:solidFill>
                  <a:srgbClr val="383838"/>
                </a:solidFill>
                <a:latin typeface="DM Sans" pitchFamily="34" charset="0"/>
                <a:ea typeface="DM Sans" pitchFamily="34" charset="-122"/>
                <a:cs typeface="DM Sans" pitchFamily="34" charset="-120"/>
              </a:rPr>
              <a:t>Variable can take multiple values which are discrete</a:t>
            </a:r>
          </a:p>
          <a:p>
            <a:pPr marL="0" indent="0" algn="l">
              <a:lnSpc>
                <a:spcPts val="2400"/>
              </a:lnSpc>
              <a:buNone/>
            </a:pPr>
            <a:r>
              <a:rPr lang="en-US" sz="1500" dirty="0">
                <a:solidFill>
                  <a:srgbClr val="383838"/>
                </a:solidFill>
                <a:latin typeface="DM Sans" pitchFamily="34" charset="0"/>
                <a:ea typeface="DM Sans" pitchFamily="34" charset="-122"/>
                <a:cs typeface="DM Sans" pitchFamily="34" charset="-120"/>
              </a:rPr>
              <a:t>types or categories</a:t>
            </a:r>
            <a:endParaRPr lang="en-US" sz="1500" dirty="0"/>
          </a:p>
        </p:txBody>
      </p:sp>
      <p:sp>
        <p:nvSpPr>
          <p:cNvPr id="16" name="Rectangle 15">
            <a:extLst>
              <a:ext uri="{FF2B5EF4-FFF2-40B4-BE49-F238E27FC236}">
                <a16:creationId xmlns:a16="http://schemas.microsoft.com/office/drawing/2014/main" id="{38F9F820-7EE2-91A7-01A1-414BA2DE6AC5}"/>
              </a:ext>
            </a:extLst>
          </p:cNvPr>
          <p:cNvSpPr/>
          <p:nvPr/>
        </p:nvSpPr>
        <p:spPr>
          <a:xfrm>
            <a:off x="12777849" y="7528956"/>
            <a:ext cx="1852551" cy="7006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7">
            <a:extLst>
              <a:ext uri="{FF2B5EF4-FFF2-40B4-BE49-F238E27FC236}">
                <a16:creationId xmlns:a16="http://schemas.microsoft.com/office/drawing/2014/main" id="{939E15EC-FF08-11CF-0A55-127D27A17CC7}"/>
              </a:ext>
            </a:extLst>
          </p:cNvPr>
          <p:cNvSpPr/>
          <p:nvPr/>
        </p:nvSpPr>
        <p:spPr>
          <a:xfrm>
            <a:off x="4231157" y="5040857"/>
            <a:ext cx="2408873" cy="314563"/>
          </a:xfrm>
          <a:prstGeom prst="rect">
            <a:avLst/>
          </a:prstGeom>
          <a:noFill/>
          <a:ln/>
        </p:spPr>
        <p:txBody>
          <a:bodyPr wrap="none" lIns="0" tIns="0" rIns="0" bIns="0" rtlCol="0" anchor="t"/>
          <a:lstStyle/>
          <a:p>
            <a:pPr marL="0" indent="0" algn="l">
              <a:lnSpc>
                <a:spcPts val="2450"/>
              </a:lnSpc>
              <a:buNone/>
            </a:pPr>
            <a:r>
              <a:rPr lang="en-US" sz="1950" dirty="0">
                <a:solidFill>
                  <a:srgbClr val="383838"/>
                </a:solidFill>
                <a:latin typeface="PT Serif" pitchFamily="34" charset="0"/>
                <a:ea typeface="PT Serif" pitchFamily="34" charset="-122"/>
                <a:cs typeface="PT Serif" pitchFamily="34" charset="-120"/>
              </a:rPr>
              <a:t>Ordinal</a:t>
            </a:r>
            <a:endParaRPr lang="en-US" sz="1950" dirty="0"/>
          </a:p>
        </p:txBody>
      </p:sp>
      <p:sp>
        <p:nvSpPr>
          <p:cNvPr id="17" name="Text 8">
            <a:extLst>
              <a:ext uri="{FF2B5EF4-FFF2-40B4-BE49-F238E27FC236}">
                <a16:creationId xmlns:a16="http://schemas.microsoft.com/office/drawing/2014/main" id="{952CBDDE-1DF7-2030-A95A-1972BF12ACBA}"/>
              </a:ext>
            </a:extLst>
          </p:cNvPr>
          <p:cNvSpPr/>
          <p:nvPr/>
        </p:nvSpPr>
        <p:spPr>
          <a:xfrm>
            <a:off x="4000608" y="5553919"/>
            <a:ext cx="1588657" cy="1227296"/>
          </a:xfrm>
          <a:prstGeom prst="rect">
            <a:avLst/>
          </a:prstGeom>
          <a:noFill/>
          <a:ln/>
        </p:spPr>
        <p:txBody>
          <a:bodyPr wrap="square" lIns="0" tIns="0" rIns="0" bIns="0" rtlCol="0" anchor="t"/>
          <a:lstStyle/>
          <a:p>
            <a:pPr marL="0" indent="0">
              <a:lnSpc>
                <a:spcPts val="2400"/>
              </a:lnSpc>
              <a:buNone/>
            </a:pPr>
            <a:r>
              <a:rPr lang="en-US" sz="1500" dirty="0">
                <a:solidFill>
                  <a:srgbClr val="383838"/>
                </a:solidFill>
                <a:latin typeface="DM Sans" pitchFamily="34" charset="0"/>
                <a:ea typeface="DM Sans" pitchFamily="34" charset="-122"/>
                <a:cs typeface="DM Sans" pitchFamily="34" charset="-120"/>
              </a:rPr>
              <a:t>Variable has discrete values, and they have a natural order</a:t>
            </a:r>
            <a:endParaRPr lang="en-US" sz="1500" dirty="0"/>
          </a:p>
        </p:txBody>
      </p:sp>
      <p:sp>
        <p:nvSpPr>
          <p:cNvPr id="18" name="Text 7">
            <a:extLst>
              <a:ext uri="{FF2B5EF4-FFF2-40B4-BE49-F238E27FC236}">
                <a16:creationId xmlns:a16="http://schemas.microsoft.com/office/drawing/2014/main" id="{A1DF8F13-FBED-F511-D7B8-F6159DF48317}"/>
              </a:ext>
            </a:extLst>
          </p:cNvPr>
          <p:cNvSpPr/>
          <p:nvPr/>
        </p:nvSpPr>
        <p:spPr>
          <a:xfrm>
            <a:off x="6110763" y="5047665"/>
            <a:ext cx="2408873" cy="314563"/>
          </a:xfrm>
          <a:prstGeom prst="rect">
            <a:avLst/>
          </a:prstGeom>
          <a:noFill/>
          <a:ln/>
        </p:spPr>
        <p:txBody>
          <a:bodyPr wrap="none" lIns="0" tIns="0" rIns="0" bIns="0" rtlCol="0" anchor="t"/>
          <a:lstStyle/>
          <a:p>
            <a:pPr marL="0" indent="0" algn="l">
              <a:lnSpc>
                <a:spcPts val="2450"/>
              </a:lnSpc>
              <a:buNone/>
            </a:pPr>
            <a:r>
              <a:rPr lang="en-US" sz="1950" dirty="0">
                <a:solidFill>
                  <a:srgbClr val="383838"/>
                </a:solidFill>
                <a:latin typeface="PT Serif" pitchFamily="34" charset="0"/>
                <a:ea typeface="PT Serif" pitchFamily="34" charset="-122"/>
                <a:cs typeface="PT Serif" pitchFamily="34" charset="-120"/>
              </a:rPr>
              <a:t>Continuous</a:t>
            </a:r>
            <a:endParaRPr lang="en-US" sz="1950" dirty="0"/>
          </a:p>
        </p:txBody>
      </p:sp>
      <p:sp>
        <p:nvSpPr>
          <p:cNvPr id="19" name="Text 8">
            <a:extLst>
              <a:ext uri="{FF2B5EF4-FFF2-40B4-BE49-F238E27FC236}">
                <a16:creationId xmlns:a16="http://schemas.microsoft.com/office/drawing/2014/main" id="{13270186-D9DB-456E-276D-C245FB255252}"/>
              </a:ext>
            </a:extLst>
          </p:cNvPr>
          <p:cNvSpPr/>
          <p:nvPr/>
        </p:nvSpPr>
        <p:spPr>
          <a:xfrm>
            <a:off x="5971924" y="5553918"/>
            <a:ext cx="1962707" cy="1227296"/>
          </a:xfrm>
          <a:prstGeom prst="rect">
            <a:avLst/>
          </a:prstGeom>
          <a:noFill/>
          <a:ln/>
        </p:spPr>
        <p:txBody>
          <a:bodyPr wrap="square" lIns="0" tIns="0" rIns="0" bIns="0" rtlCol="0" anchor="t"/>
          <a:lstStyle/>
          <a:p>
            <a:pPr marL="0" indent="0" algn="l">
              <a:lnSpc>
                <a:spcPts val="2400"/>
              </a:lnSpc>
              <a:buNone/>
            </a:pPr>
            <a:r>
              <a:rPr lang="en-US" sz="1500" dirty="0">
                <a:solidFill>
                  <a:srgbClr val="383838"/>
                </a:solidFill>
                <a:latin typeface="DM Sans" pitchFamily="34" charset="0"/>
                <a:ea typeface="DM Sans" pitchFamily="34" charset="-122"/>
                <a:cs typeface="DM Sans" pitchFamily="34" charset="-120"/>
              </a:rPr>
              <a:t>Variable is real-valued with a defined zero point</a:t>
            </a:r>
          </a:p>
          <a:p>
            <a:pPr marL="0" indent="0" algn="l">
              <a:lnSpc>
                <a:spcPts val="2400"/>
              </a:lnSpc>
              <a:buNone/>
            </a:pPr>
            <a:r>
              <a:rPr lang="en-US" sz="1500" dirty="0">
                <a:solidFill>
                  <a:srgbClr val="383838"/>
                </a:solidFill>
                <a:latin typeface="DM Sans" pitchFamily="34" charset="0"/>
                <a:ea typeface="DM Sans" pitchFamily="34" charset="-122"/>
                <a:cs typeface="DM Sans" pitchFamily="34" charset="-120"/>
              </a:rPr>
              <a:t>and no explicit bound</a:t>
            </a:r>
            <a:endParaRPr lang="en-US" sz="1500" dirty="0"/>
          </a:p>
        </p:txBody>
      </p:sp>
      <p:sp>
        <p:nvSpPr>
          <p:cNvPr id="20" name="Text 4">
            <a:extLst>
              <a:ext uri="{FF2B5EF4-FFF2-40B4-BE49-F238E27FC236}">
                <a16:creationId xmlns:a16="http://schemas.microsoft.com/office/drawing/2014/main" id="{B70F8465-C41B-2A3B-F140-7AA55B760ECF}"/>
              </a:ext>
            </a:extLst>
          </p:cNvPr>
          <p:cNvSpPr/>
          <p:nvPr/>
        </p:nvSpPr>
        <p:spPr>
          <a:xfrm>
            <a:off x="4000608" y="2904887"/>
            <a:ext cx="2408873" cy="1534120"/>
          </a:xfrm>
          <a:prstGeom prst="rect">
            <a:avLst/>
          </a:prstGeom>
          <a:noFill/>
          <a:ln/>
        </p:spPr>
        <p:txBody>
          <a:bodyPr wrap="square" lIns="0" tIns="0" rIns="0" bIns="0" rtlCol="0" anchor="t"/>
          <a:lstStyle/>
          <a:p>
            <a:pPr marL="0" indent="0" algn="l">
              <a:lnSpc>
                <a:spcPts val="2400"/>
              </a:lnSpc>
              <a:buNone/>
            </a:pPr>
            <a:r>
              <a:rPr lang="en-US" sz="1500" dirty="0">
                <a:solidFill>
                  <a:srgbClr val="383838"/>
                </a:solidFill>
                <a:latin typeface="DM Sans" pitchFamily="34" charset="0"/>
                <a:ea typeface="DM Sans" pitchFamily="34" charset="-122"/>
                <a:cs typeface="DM Sans" pitchFamily="34" charset="-120"/>
              </a:rPr>
              <a:t>A feature or characteristic of an instance. For a house, attributes might include square footage, location, and age.</a:t>
            </a:r>
            <a:endParaRPr lang="en-US" sz="1500" dirty="0"/>
          </a:p>
        </p:txBody>
      </p:sp>
      <p:sp>
        <p:nvSpPr>
          <p:cNvPr id="21" name="Text 3">
            <a:extLst>
              <a:ext uri="{FF2B5EF4-FFF2-40B4-BE49-F238E27FC236}">
                <a16:creationId xmlns:a16="http://schemas.microsoft.com/office/drawing/2014/main" id="{F1015717-BF29-47F2-FE57-70F8703265AA}"/>
              </a:ext>
            </a:extLst>
          </p:cNvPr>
          <p:cNvSpPr/>
          <p:nvPr/>
        </p:nvSpPr>
        <p:spPr>
          <a:xfrm>
            <a:off x="4000608" y="2475309"/>
            <a:ext cx="2408873" cy="314563"/>
          </a:xfrm>
          <a:prstGeom prst="rect">
            <a:avLst/>
          </a:prstGeom>
          <a:noFill/>
          <a:ln/>
        </p:spPr>
        <p:txBody>
          <a:bodyPr wrap="none" lIns="0" tIns="0" rIns="0" bIns="0" rtlCol="0" anchor="t"/>
          <a:lstStyle/>
          <a:p>
            <a:pPr marL="0" indent="0" algn="l">
              <a:lnSpc>
                <a:spcPts val="2450"/>
              </a:lnSpc>
              <a:buNone/>
            </a:pPr>
            <a:r>
              <a:rPr lang="en-US" sz="1950" dirty="0">
                <a:solidFill>
                  <a:srgbClr val="383838"/>
                </a:solidFill>
                <a:latin typeface="PT Serif" pitchFamily="34" charset="0"/>
                <a:ea typeface="PT Serif" pitchFamily="34" charset="-122"/>
                <a:cs typeface="PT Serif" pitchFamily="34" charset="-120"/>
              </a:rPr>
              <a:t>Attribute</a:t>
            </a:r>
            <a:endParaRPr lang="en-US" sz="1950" dirty="0"/>
          </a:p>
        </p:txBody>
      </p:sp>
      <p:cxnSp>
        <p:nvCxnSpPr>
          <p:cNvPr id="27" name="Straight Connector 26">
            <a:extLst>
              <a:ext uri="{FF2B5EF4-FFF2-40B4-BE49-F238E27FC236}">
                <a16:creationId xmlns:a16="http://schemas.microsoft.com/office/drawing/2014/main" id="{794A553E-1A67-3D4F-0ED8-EBCF022169BA}"/>
              </a:ext>
            </a:extLst>
          </p:cNvPr>
          <p:cNvCxnSpPr>
            <a:cxnSpLocks/>
          </p:cNvCxnSpPr>
          <p:nvPr/>
        </p:nvCxnSpPr>
        <p:spPr>
          <a:xfrm>
            <a:off x="4794936" y="4439007"/>
            <a:ext cx="0" cy="383716"/>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2F8F55D-B8F2-B2C1-B8B4-15F91B98AEC4}"/>
              </a:ext>
            </a:extLst>
          </p:cNvPr>
          <p:cNvCxnSpPr>
            <a:cxnSpLocks/>
          </p:cNvCxnSpPr>
          <p:nvPr/>
        </p:nvCxnSpPr>
        <p:spPr>
          <a:xfrm>
            <a:off x="2508635" y="4822723"/>
            <a:ext cx="4428054"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 4">
            <a:extLst>
              <a:ext uri="{FF2B5EF4-FFF2-40B4-BE49-F238E27FC236}">
                <a16:creationId xmlns:a16="http://schemas.microsoft.com/office/drawing/2014/main" id="{47A33B4A-CFCC-8B5C-2643-83E8AF703C71}"/>
              </a:ext>
            </a:extLst>
          </p:cNvPr>
          <p:cNvSpPr/>
          <p:nvPr/>
        </p:nvSpPr>
        <p:spPr>
          <a:xfrm>
            <a:off x="9093716" y="2924555"/>
            <a:ext cx="2183884" cy="1534120"/>
          </a:xfrm>
          <a:prstGeom prst="rect">
            <a:avLst/>
          </a:prstGeom>
          <a:noFill/>
          <a:ln/>
        </p:spPr>
        <p:txBody>
          <a:bodyPr wrap="square" lIns="0" tIns="0" rIns="0" bIns="0" rtlCol="0" anchor="t"/>
          <a:lstStyle/>
          <a:p>
            <a:pPr marL="0" indent="0" algn="l">
              <a:lnSpc>
                <a:spcPts val="2400"/>
              </a:lnSpc>
              <a:buNone/>
            </a:pPr>
            <a:r>
              <a:rPr lang="en-US" sz="1500" dirty="0">
                <a:solidFill>
                  <a:srgbClr val="383838"/>
                </a:solidFill>
                <a:latin typeface="DM Sans" pitchFamily="34" charset="0"/>
                <a:ea typeface="DM Sans" pitchFamily="34" charset="-122"/>
                <a:cs typeface="DM Sans" pitchFamily="34" charset="-120"/>
              </a:rPr>
              <a:t>Collection of example data used to teach the model patterns and relationships.</a:t>
            </a:r>
            <a:endParaRPr lang="en-US" sz="1500" dirty="0"/>
          </a:p>
        </p:txBody>
      </p:sp>
      <p:sp>
        <p:nvSpPr>
          <p:cNvPr id="34" name="Text 3">
            <a:extLst>
              <a:ext uri="{FF2B5EF4-FFF2-40B4-BE49-F238E27FC236}">
                <a16:creationId xmlns:a16="http://schemas.microsoft.com/office/drawing/2014/main" id="{D2B1F81F-849A-2CAD-6A08-75FF66F15F5E}"/>
              </a:ext>
            </a:extLst>
          </p:cNvPr>
          <p:cNvSpPr/>
          <p:nvPr/>
        </p:nvSpPr>
        <p:spPr>
          <a:xfrm>
            <a:off x="9093715" y="2494977"/>
            <a:ext cx="2408873" cy="314563"/>
          </a:xfrm>
          <a:prstGeom prst="rect">
            <a:avLst/>
          </a:prstGeom>
          <a:noFill/>
          <a:ln/>
        </p:spPr>
        <p:txBody>
          <a:bodyPr wrap="none" lIns="0" tIns="0" rIns="0" bIns="0" rtlCol="0" anchor="t"/>
          <a:lstStyle/>
          <a:p>
            <a:pPr marL="0" indent="0" algn="l">
              <a:lnSpc>
                <a:spcPts val="2450"/>
              </a:lnSpc>
              <a:buNone/>
            </a:pPr>
            <a:r>
              <a:rPr lang="en-US" sz="1950" dirty="0">
                <a:solidFill>
                  <a:srgbClr val="383838"/>
                </a:solidFill>
                <a:latin typeface="PT Serif" pitchFamily="34" charset="0"/>
                <a:ea typeface="PT Serif" pitchFamily="34" charset="-122"/>
                <a:cs typeface="PT Serif" pitchFamily="34" charset="-120"/>
              </a:rPr>
              <a:t>Training</a:t>
            </a:r>
            <a:endParaRPr lang="en-US" sz="1950" dirty="0"/>
          </a:p>
        </p:txBody>
      </p:sp>
      <p:sp>
        <p:nvSpPr>
          <p:cNvPr id="35" name="Text 4">
            <a:extLst>
              <a:ext uri="{FF2B5EF4-FFF2-40B4-BE49-F238E27FC236}">
                <a16:creationId xmlns:a16="http://schemas.microsoft.com/office/drawing/2014/main" id="{6B52CFC1-6881-1E0D-B49F-7C9BBAAF5159}"/>
              </a:ext>
            </a:extLst>
          </p:cNvPr>
          <p:cNvSpPr/>
          <p:nvPr/>
        </p:nvSpPr>
        <p:spPr>
          <a:xfrm>
            <a:off x="11777927" y="2895057"/>
            <a:ext cx="1896373" cy="1534120"/>
          </a:xfrm>
          <a:prstGeom prst="rect">
            <a:avLst/>
          </a:prstGeom>
          <a:noFill/>
          <a:ln/>
        </p:spPr>
        <p:txBody>
          <a:bodyPr wrap="square" lIns="0" tIns="0" rIns="0" bIns="0" rtlCol="0" anchor="t"/>
          <a:lstStyle/>
          <a:p>
            <a:pPr marL="0" indent="0" algn="l">
              <a:lnSpc>
                <a:spcPts val="2400"/>
              </a:lnSpc>
              <a:buNone/>
            </a:pPr>
            <a:r>
              <a:rPr lang="en-US" sz="1500" dirty="0">
                <a:solidFill>
                  <a:srgbClr val="383838"/>
                </a:solidFill>
                <a:latin typeface="DM Sans" pitchFamily="34" charset="0"/>
                <a:ea typeface="DM Sans" pitchFamily="34" charset="-122"/>
                <a:cs typeface="DM Sans" pitchFamily="34" charset="-120"/>
              </a:rPr>
              <a:t>Separate data used to evaluate model performance on unseen examples.</a:t>
            </a:r>
            <a:endParaRPr lang="en-US" sz="1500" dirty="0"/>
          </a:p>
        </p:txBody>
      </p:sp>
      <p:sp>
        <p:nvSpPr>
          <p:cNvPr id="36" name="Text 3">
            <a:extLst>
              <a:ext uri="{FF2B5EF4-FFF2-40B4-BE49-F238E27FC236}">
                <a16:creationId xmlns:a16="http://schemas.microsoft.com/office/drawing/2014/main" id="{C36A8EA4-7AA7-FB5D-4CA3-8608DCCD568D}"/>
              </a:ext>
            </a:extLst>
          </p:cNvPr>
          <p:cNvSpPr/>
          <p:nvPr/>
        </p:nvSpPr>
        <p:spPr>
          <a:xfrm>
            <a:off x="11777927" y="2465479"/>
            <a:ext cx="2408873" cy="314563"/>
          </a:xfrm>
          <a:prstGeom prst="rect">
            <a:avLst/>
          </a:prstGeom>
          <a:noFill/>
          <a:ln/>
        </p:spPr>
        <p:txBody>
          <a:bodyPr wrap="none" lIns="0" tIns="0" rIns="0" bIns="0" rtlCol="0" anchor="t"/>
          <a:lstStyle/>
          <a:p>
            <a:pPr marL="0" indent="0" algn="l">
              <a:lnSpc>
                <a:spcPts val="2450"/>
              </a:lnSpc>
              <a:buNone/>
            </a:pPr>
            <a:r>
              <a:rPr lang="en-US" sz="1950" dirty="0">
                <a:solidFill>
                  <a:srgbClr val="383838"/>
                </a:solidFill>
                <a:latin typeface="PT Serif" pitchFamily="34" charset="0"/>
                <a:ea typeface="PT Serif" pitchFamily="34" charset="-122"/>
                <a:cs typeface="PT Serif" pitchFamily="34" charset="-120"/>
              </a:rPr>
              <a:t>Testing</a:t>
            </a:r>
            <a:endParaRPr lang="en-US" sz="1950" dirty="0"/>
          </a:p>
        </p:txBody>
      </p:sp>
      <p:pic>
        <p:nvPicPr>
          <p:cNvPr id="38" name="Graphic 37" descr="Server with solid fill">
            <a:extLst>
              <a:ext uri="{FF2B5EF4-FFF2-40B4-BE49-F238E27FC236}">
                <a16:creationId xmlns:a16="http://schemas.microsoft.com/office/drawing/2014/main" id="{B5F24E5D-A98E-737E-867E-4BDE3EADBC7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74776" y="1851183"/>
            <a:ext cx="614296" cy="614296"/>
          </a:xfrm>
          <a:prstGeom prst="rect">
            <a:avLst/>
          </a:prstGeom>
        </p:spPr>
      </p:pic>
      <p:pic>
        <p:nvPicPr>
          <p:cNvPr id="42" name="Graphic 41" descr="Research with solid fill">
            <a:extLst>
              <a:ext uri="{FF2B5EF4-FFF2-40B4-BE49-F238E27FC236}">
                <a16:creationId xmlns:a16="http://schemas.microsoft.com/office/drawing/2014/main" id="{DF9AB253-16F3-0E09-8CDE-FD94C22954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823356" y="1779581"/>
            <a:ext cx="614296" cy="61429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2" grpId="0" animBg="1"/>
      <p:bldP spid="14" grpId="0" animBg="1"/>
      <p:bldP spid="15" grpId="0" animBg="1"/>
      <p:bldP spid="2" grpId="0" animBg="1"/>
      <p:bldP spid="17" grpId="0" animBg="1"/>
      <p:bldP spid="18" grpId="0" animBg="1"/>
      <p:bldP spid="19" grpId="0" animBg="1"/>
      <p:bldP spid="20" grpId="0" animBg="1"/>
      <p:bldP spid="21" grpId="0" animBg="1"/>
      <p:bldP spid="33" grpId="0" animBg="1"/>
      <p:bldP spid="34" grpId="0" animBg="1"/>
      <p:bldP spid="35" grpId="0" animBg="1"/>
      <p:bldP spid="3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184BAEF-547A-335A-95AB-F27D1BA0ABB3}"/>
              </a:ext>
            </a:extLst>
          </p:cNvPr>
          <p:cNvSpPr/>
          <p:nvPr/>
        </p:nvSpPr>
        <p:spPr>
          <a:xfrm>
            <a:off x="-4478214" y="-1"/>
            <a:ext cx="11418277" cy="9507415"/>
          </a:xfrm>
          <a:prstGeom prst="rect">
            <a:avLst/>
          </a:prstGeom>
          <a:solidFill>
            <a:srgbClr val="CA0001"/>
          </a:solidFill>
          <a:ln>
            <a:solidFill>
              <a:srgbClr val="7601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CA524D2-7CEE-BBAD-F7C4-80C97A6AA481}"/>
              </a:ext>
            </a:extLst>
          </p:cNvPr>
          <p:cNvSpPr/>
          <p:nvPr/>
        </p:nvSpPr>
        <p:spPr>
          <a:xfrm>
            <a:off x="-6365629" y="-1"/>
            <a:ext cx="11418277" cy="9507416"/>
          </a:xfrm>
          <a:prstGeom prst="rect">
            <a:avLst/>
          </a:prstGeom>
          <a:solidFill>
            <a:srgbClr val="AE0001"/>
          </a:solidFill>
          <a:ln>
            <a:solidFill>
              <a:srgbClr val="9701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F8C1B54-9D39-DD2D-4C80-CC69AD8FA380}"/>
              </a:ext>
            </a:extLst>
          </p:cNvPr>
          <p:cNvSpPr/>
          <p:nvPr/>
        </p:nvSpPr>
        <p:spPr>
          <a:xfrm>
            <a:off x="-8253044" y="0"/>
            <a:ext cx="11418277" cy="9448800"/>
          </a:xfrm>
          <a:prstGeom prst="rect">
            <a:avLst/>
          </a:prstGeom>
          <a:solidFill>
            <a:srgbClr val="970102"/>
          </a:solidFill>
          <a:ln>
            <a:solidFill>
              <a:srgbClr val="9701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0F52C99-D6D7-919F-BC4D-9E977E5F8F19}"/>
              </a:ext>
            </a:extLst>
          </p:cNvPr>
          <p:cNvSpPr/>
          <p:nvPr/>
        </p:nvSpPr>
        <p:spPr>
          <a:xfrm>
            <a:off x="-9811236" y="-1"/>
            <a:ext cx="11418277" cy="9507415"/>
          </a:xfrm>
          <a:prstGeom prst="rect">
            <a:avLst/>
          </a:prstGeom>
          <a:solidFill>
            <a:srgbClr val="760102"/>
          </a:solidFill>
          <a:ln>
            <a:solidFill>
              <a:srgbClr val="7601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 0">
            <a:extLst>
              <a:ext uri="{FF2B5EF4-FFF2-40B4-BE49-F238E27FC236}">
                <a16:creationId xmlns:a16="http://schemas.microsoft.com/office/drawing/2014/main" id="{78724B00-0D3D-4348-29C4-57508952E367}"/>
              </a:ext>
            </a:extLst>
          </p:cNvPr>
          <p:cNvSpPr/>
          <p:nvPr/>
        </p:nvSpPr>
        <p:spPr>
          <a:xfrm>
            <a:off x="7119257" y="775692"/>
            <a:ext cx="7206343" cy="6258154"/>
          </a:xfrm>
          <a:prstGeom prst="rect">
            <a:avLst/>
          </a:prstGeom>
          <a:noFill/>
          <a:ln/>
        </p:spPr>
        <p:txBody>
          <a:bodyPr wrap="square" lIns="0" tIns="0" rIns="0" bIns="0" rtlCol="0" anchor="t"/>
          <a:lstStyle/>
          <a:p>
            <a:pPr marL="0" indent="0" algn="ctr">
              <a:lnSpc>
                <a:spcPts val="5000"/>
              </a:lnSpc>
              <a:buNone/>
            </a:pPr>
            <a:r>
              <a:rPr lang="en-US" sz="4800" dirty="0">
                <a:solidFill>
                  <a:srgbClr val="020202"/>
                </a:solidFill>
                <a:latin typeface="PT Serif" pitchFamily="34" charset="0"/>
                <a:ea typeface="PT Serif" pitchFamily="34" charset="-122"/>
                <a:cs typeface="PT Serif" pitchFamily="34" charset="-120"/>
              </a:rPr>
              <a:t>Real-World Applications of Machine Learning</a:t>
            </a:r>
            <a:endParaRPr lang="en-US" sz="4800" dirty="0"/>
          </a:p>
        </p:txBody>
      </p:sp>
      <p:pic>
        <p:nvPicPr>
          <p:cNvPr id="1028" name="Picture 4" descr="Introduction to Machine Learning in Biomedical Research – University of  Copenhagen">
            <a:extLst>
              <a:ext uri="{FF2B5EF4-FFF2-40B4-BE49-F238E27FC236}">
                <a16:creationId xmlns:a16="http://schemas.microsoft.com/office/drawing/2014/main" id="{CF1D747A-06A6-9271-C22A-27E2503153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9257" y="2963426"/>
            <a:ext cx="6985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8298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1B67E7-9DD0-9FEC-1BDF-0293F7E6FDCE}"/>
              </a:ext>
            </a:extLst>
          </p:cNvPr>
          <p:cNvPicPr>
            <a:picLocks noChangeAspect="1"/>
          </p:cNvPicPr>
          <p:nvPr/>
        </p:nvPicPr>
        <p:blipFill>
          <a:blip r:embed="rId2"/>
          <a:srcRect b="9422"/>
          <a:stretch/>
        </p:blipFill>
        <p:spPr>
          <a:xfrm>
            <a:off x="1987452" y="374186"/>
            <a:ext cx="11238410" cy="7481227"/>
          </a:xfrm>
          <a:prstGeom prst="rect">
            <a:avLst/>
          </a:prstGeom>
        </p:spPr>
      </p:pic>
      <p:sp>
        <p:nvSpPr>
          <p:cNvPr id="3" name="Rectangle 2">
            <a:extLst>
              <a:ext uri="{FF2B5EF4-FFF2-40B4-BE49-F238E27FC236}">
                <a16:creationId xmlns:a16="http://schemas.microsoft.com/office/drawing/2014/main" id="{3332EC0D-78CB-CF3D-12D6-577D73E08845}"/>
              </a:ext>
            </a:extLst>
          </p:cNvPr>
          <p:cNvSpPr/>
          <p:nvPr/>
        </p:nvSpPr>
        <p:spPr>
          <a:xfrm>
            <a:off x="12777849" y="7528956"/>
            <a:ext cx="1852551" cy="7006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1091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weather data set&#10;&#10;AI-generated content may be incorrect.">
            <a:extLst>
              <a:ext uri="{FF2B5EF4-FFF2-40B4-BE49-F238E27FC236}">
                <a16:creationId xmlns:a16="http://schemas.microsoft.com/office/drawing/2014/main" id="{06FA51C6-C68D-222E-B387-85B858A79C69}"/>
              </a:ext>
            </a:extLst>
          </p:cNvPr>
          <p:cNvPicPr>
            <a:picLocks noChangeAspect="1"/>
          </p:cNvPicPr>
          <p:nvPr/>
        </p:nvPicPr>
        <p:blipFill>
          <a:blip r:embed="rId2"/>
          <a:stretch>
            <a:fillRect/>
          </a:stretch>
        </p:blipFill>
        <p:spPr>
          <a:xfrm>
            <a:off x="2113601" y="355268"/>
            <a:ext cx="11042759" cy="7519064"/>
          </a:xfrm>
          <a:prstGeom prst="rect">
            <a:avLst/>
          </a:prstGeom>
        </p:spPr>
      </p:pic>
      <p:sp>
        <p:nvSpPr>
          <p:cNvPr id="4" name="Rectangle 3">
            <a:extLst>
              <a:ext uri="{FF2B5EF4-FFF2-40B4-BE49-F238E27FC236}">
                <a16:creationId xmlns:a16="http://schemas.microsoft.com/office/drawing/2014/main" id="{74C49BE8-579B-7D0A-606C-E38B564868A3}"/>
              </a:ext>
            </a:extLst>
          </p:cNvPr>
          <p:cNvSpPr/>
          <p:nvPr/>
        </p:nvSpPr>
        <p:spPr>
          <a:xfrm>
            <a:off x="12865395" y="7676706"/>
            <a:ext cx="1765005" cy="55289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5148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weather data set&#10;&#10;AI-generated content may be incorrect.">
            <a:extLst>
              <a:ext uri="{FF2B5EF4-FFF2-40B4-BE49-F238E27FC236}">
                <a16:creationId xmlns:a16="http://schemas.microsoft.com/office/drawing/2014/main" id="{4F44820E-E4FC-15B7-089B-7AB2FD34BED6}"/>
              </a:ext>
            </a:extLst>
          </p:cNvPr>
          <p:cNvPicPr>
            <a:picLocks noChangeAspect="1"/>
          </p:cNvPicPr>
          <p:nvPr/>
        </p:nvPicPr>
        <p:blipFill>
          <a:blip r:embed="rId2"/>
          <a:stretch>
            <a:fillRect/>
          </a:stretch>
        </p:blipFill>
        <p:spPr>
          <a:xfrm>
            <a:off x="2232837" y="678458"/>
            <a:ext cx="11089871" cy="7551142"/>
          </a:xfrm>
          <a:prstGeom prst="rect">
            <a:avLst/>
          </a:prstGeom>
        </p:spPr>
      </p:pic>
      <p:sp>
        <p:nvSpPr>
          <p:cNvPr id="4" name="Rectangle 3">
            <a:extLst>
              <a:ext uri="{FF2B5EF4-FFF2-40B4-BE49-F238E27FC236}">
                <a16:creationId xmlns:a16="http://schemas.microsoft.com/office/drawing/2014/main" id="{5D101E31-E1B2-236B-C93B-F5259ACC3E9A}"/>
              </a:ext>
            </a:extLst>
          </p:cNvPr>
          <p:cNvSpPr/>
          <p:nvPr/>
        </p:nvSpPr>
        <p:spPr>
          <a:xfrm>
            <a:off x="12777849" y="7528956"/>
            <a:ext cx="1852551" cy="7006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58007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weather data set&#10;&#10;AI-generated content may be incorrect.">
            <a:extLst>
              <a:ext uri="{FF2B5EF4-FFF2-40B4-BE49-F238E27FC236}">
                <a16:creationId xmlns:a16="http://schemas.microsoft.com/office/drawing/2014/main" id="{EA761C7A-34CE-19ED-8441-D5327D6D0C5D}"/>
              </a:ext>
            </a:extLst>
          </p:cNvPr>
          <p:cNvPicPr>
            <a:picLocks noChangeAspect="1"/>
          </p:cNvPicPr>
          <p:nvPr/>
        </p:nvPicPr>
        <p:blipFill>
          <a:blip r:embed="rId2"/>
          <a:stretch>
            <a:fillRect/>
          </a:stretch>
        </p:blipFill>
        <p:spPr>
          <a:xfrm>
            <a:off x="2260599" y="673100"/>
            <a:ext cx="11097739" cy="7556500"/>
          </a:xfrm>
          <a:prstGeom prst="rect">
            <a:avLst/>
          </a:prstGeom>
        </p:spPr>
      </p:pic>
      <p:sp>
        <p:nvSpPr>
          <p:cNvPr id="4" name="Rectangle 3">
            <a:extLst>
              <a:ext uri="{FF2B5EF4-FFF2-40B4-BE49-F238E27FC236}">
                <a16:creationId xmlns:a16="http://schemas.microsoft.com/office/drawing/2014/main" id="{108E7CB8-71C4-F7D0-3B43-4906CE5F03F8}"/>
              </a:ext>
            </a:extLst>
          </p:cNvPr>
          <p:cNvSpPr/>
          <p:nvPr/>
        </p:nvSpPr>
        <p:spPr>
          <a:xfrm>
            <a:off x="12777849" y="7528956"/>
            <a:ext cx="1852551" cy="7006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43965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30925" y="722352"/>
            <a:ext cx="11091029" cy="685205"/>
          </a:xfrm>
          <a:prstGeom prst="rect">
            <a:avLst/>
          </a:prstGeom>
          <a:noFill/>
          <a:ln/>
        </p:spPr>
        <p:txBody>
          <a:bodyPr wrap="none" lIns="0" tIns="0" rIns="0" bIns="0" rtlCol="0" anchor="t"/>
          <a:lstStyle/>
          <a:p>
            <a:pPr marL="0" indent="0">
              <a:lnSpc>
                <a:spcPts val="5350"/>
              </a:lnSpc>
              <a:buNone/>
            </a:pPr>
            <a:r>
              <a:rPr lang="en-US" sz="4300" dirty="0">
                <a:solidFill>
                  <a:srgbClr val="020202"/>
                </a:solidFill>
                <a:latin typeface="PT Serif" pitchFamily="34" charset="0"/>
                <a:ea typeface="PT Serif" pitchFamily="34" charset="-122"/>
                <a:cs typeface="PT Serif" pitchFamily="34" charset="-120"/>
              </a:rPr>
              <a:t>Real-World Applications of Machine Learning</a:t>
            </a:r>
            <a:endParaRPr lang="en-US" sz="4300" dirty="0"/>
          </a:p>
        </p:txBody>
      </p:sp>
      <p:sp>
        <p:nvSpPr>
          <p:cNvPr id="4" name="Text 1"/>
          <p:cNvSpPr/>
          <p:nvPr/>
        </p:nvSpPr>
        <p:spPr>
          <a:xfrm>
            <a:off x="1162403" y="7582376"/>
            <a:ext cx="2741057" cy="342543"/>
          </a:xfrm>
          <a:prstGeom prst="rect">
            <a:avLst/>
          </a:prstGeom>
          <a:noFill/>
          <a:ln/>
        </p:spPr>
        <p:txBody>
          <a:bodyPr wrap="none" lIns="0" tIns="0" rIns="0" bIns="0" rtlCol="0" anchor="t"/>
          <a:lstStyle/>
          <a:p>
            <a:pPr marL="0" indent="0" algn="l">
              <a:lnSpc>
                <a:spcPts val="2650"/>
              </a:lnSpc>
              <a:buNone/>
            </a:pPr>
            <a:r>
              <a:rPr lang="en-US" sz="2150" dirty="0">
                <a:solidFill>
                  <a:srgbClr val="383838"/>
                </a:solidFill>
                <a:latin typeface="PT Serif" pitchFamily="34" charset="0"/>
                <a:ea typeface="PT Serif" pitchFamily="34" charset="-122"/>
                <a:cs typeface="PT Serif" pitchFamily="34" charset="-120"/>
              </a:rPr>
              <a:t>Weather Prediction</a:t>
            </a:r>
            <a:endParaRPr lang="en-US" sz="2150" dirty="0"/>
          </a:p>
        </p:txBody>
      </p:sp>
      <p:sp>
        <p:nvSpPr>
          <p:cNvPr id="9" name="Text 5"/>
          <p:cNvSpPr/>
          <p:nvPr/>
        </p:nvSpPr>
        <p:spPr>
          <a:xfrm>
            <a:off x="5115555" y="7582376"/>
            <a:ext cx="2741057" cy="342543"/>
          </a:xfrm>
          <a:prstGeom prst="rect">
            <a:avLst/>
          </a:prstGeom>
          <a:noFill/>
          <a:ln/>
        </p:spPr>
        <p:txBody>
          <a:bodyPr wrap="none" lIns="0" tIns="0" rIns="0" bIns="0" rtlCol="0" anchor="t"/>
          <a:lstStyle/>
          <a:p>
            <a:pPr marL="0" indent="0" algn="l">
              <a:lnSpc>
                <a:spcPts val="2650"/>
              </a:lnSpc>
              <a:buNone/>
            </a:pPr>
            <a:r>
              <a:rPr lang="en-US" sz="2150" dirty="0">
                <a:solidFill>
                  <a:srgbClr val="383838"/>
                </a:solidFill>
                <a:latin typeface="PT Serif" pitchFamily="34" charset="0"/>
                <a:ea typeface="PT Serif" pitchFamily="34" charset="-122"/>
                <a:cs typeface="PT Serif" pitchFamily="34" charset="-120"/>
              </a:rPr>
              <a:t>Product Recommendation</a:t>
            </a:r>
            <a:endParaRPr lang="en-US" sz="2150" dirty="0"/>
          </a:p>
        </p:txBody>
      </p:sp>
      <p:sp>
        <p:nvSpPr>
          <p:cNvPr id="19" name="Text 13"/>
          <p:cNvSpPr/>
          <p:nvPr/>
        </p:nvSpPr>
        <p:spPr>
          <a:xfrm>
            <a:off x="10410710" y="7490917"/>
            <a:ext cx="3057287" cy="685086"/>
          </a:xfrm>
          <a:prstGeom prst="rect">
            <a:avLst/>
          </a:prstGeom>
          <a:noFill/>
          <a:ln/>
        </p:spPr>
        <p:txBody>
          <a:bodyPr wrap="square" lIns="0" tIns="0" rIns="0" bIns="0" rtlCol="0" anchor="t"/>
          <a:lstStyle/>
          <a:p>
            <a:pPr marL="0" indent="0" algn="l">
              <a:lnSpc>
                <a:spcPts val="2650"/>
              </a:lnSpc>
              <a:buNone/>
            </a:pPr>
            <a:r>
              <a:rPr lang="en-US" sz="2150" dirty="0">
                <a:solidFill>
                  <a:srgbClr val="383838"/>
                </a:solidFill>
                <a:latin typeface="PT Serif" pitchFamily="34" charset="0"/>
              </a:rPr>
              <a:t>Skin Cancer</a:t>
            </a:r>
            <a:endParaRPr lang="en-US" sz="2150" dirty="0"/>
          </a:p>
        </p:txBody>
      </p:sp>
      <p:pic>
        <p:nvPicPr>
          <p:cNvPr id="2050" name="Picture 2" descr="This week's weather forecast is Melbourne in a nutshell. : r/melbourne">
            <a:extLst>
              <a:ext uri="{FF2B5EF4-FFF2-40B4-BE49-F238E27FC236}">
                <a16:creationId xmlns:a16="http://schemas.microsoft.com/office/drawing/2014/main" id="{06FA43C2-0379-FAFA-B47F-1D3A6C9130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5555" r="-1128" b="8778"/>
          <a:stretch/>
        </p:blipFill>
        <p:spPr bwMode="auto">
          <a:xfrm>
            <a:off x="816548" y="1825228"/>
            <a:ext cx="3098835" cy="568202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43 Product Recommendation Examples to Boost Your Ecommerce Sales">
            <a:extLst>
              <a:ext uri="{FF2B5EF4-FFF2-40B4-BE49-F238E27FC236}">
                <a16:creationId xmlns:a16="http://schemas.microsoft.com/office/drawing/2014/main" id="{BB7250CA-6E53-E172-0CA9-758A4CEF3D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401" t="8777" r="21883" b="8777"/>
          <a:stretch/>
        </p:blipFill>
        <p:spPr bwMode="auto">
          <a:xfrm>
            <a:off x="4484880" y="1823740"/>
            <a:ext cx="4291477" cy="568202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BDE9EB00-5F7E-B481-98BC-67BD94A41E20}"/>
              </a:ext>
            </a:extLst>
          </p:cNvPr>
          <p:cNvSpPr/>
          <p:nvPr/>
        </p:nvSpPr>
        <p:spPr>
          <a:xfrm>
            <a:off x="12777849" y="7528956"/>
            <a:ext cx="1852551" cy="7006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Skin Cancer: Early Detection | Face the Future">
            <a:extLst>
              <a:ext uri="{FF2B5EF4-FFF2-40B4-BE49-F238E27FC236}">
                <a16:creationId xmlns:a16="http://schemas.microsoft.com/office/drawing/2014/main" id="{A8DC5894-67E3-C487-C631-F8FBC436CBA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056" t="3543" r="8459" b="5324"/>
          <a:stretch/>
        </p:blipFill>
        <p:spPr bwMode="auto">
          <a:xfrm>
            <a:off x="9345854" y="1921551"/>
            <a:ext cx="3639221" cy="54863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9020" y="572810"/>
            <a:ext cx="13172361" cy="1367076"/>
          </a:xfrm>
          <a:prstGeom prst="rect">
            <a:avLst/>
          </a:prstGeom>
          <a:noFill/>
          <a:ln/>
        </p:spPr>
        <p:txBody>
          <a:bodyPr wrap="square" lIns="0" tIns="0" rIns="0" bIns="0" rtlCol="0" anchor="t"/>
          <a:lstStyle/>
          <a:p>
            <a:pPr marL="0" indent="0">
              <a:lnSpc>
                <a:spcPts val="5350"/>
              </a:lnSpc>
              <a:buNone/>
            </a:pPr>
            <a:r>
              <a:rPr lang="en-US" sz="4300" dirty="0">
                <a:solidFill>
                  <a:srgbClr val="020202"/>
                </a:solidFill>
                <a:latin typeface="PT Serif" pitchFamily="34" charset="0"/>
                <a:ea typeface="PT Serif" pitchFamily="34" charset="-122"/>
                <a:cs typeface="PT Serif" pitchFamily="34" charset="-120"/>
              </a:rPr>
              <a:t>Concepts, Instances, and Attributes in Real-World Problems</a:t>
            </a:r>
            <a:endParaRPr lang="en-US" sz="4300" dirty="0"/>
          </a:p>
        </p:txBody>
      </p:sp>
      <p:sp>
        <p:nvSpPr>
          <p:cNvPr id="3" name="Shape 1"/>
          <p:cNvSpPr/>
          <p:nvPr/>
        </p:nvSpPr>
        <p:spPr>
          <a:xfrm>
            <a:off x="729020" y="2356485"/>
            <a:ext cx="13172361" cy="4409122"/>
          </a:xfrm>
          <a:prstGeom prst="roundRect">
            <a:avLst>
              <a:gd name="adj" fmla="val 709"/>
            </a:avLst>
          </a:prstGeom>
          <a:noFill/>
          <a:ln w="7620">
            <a:solidFill>
              <a:srgbClr val="000000">
                <a:alpha val="8000"/>
              </a:srgbClr>
            </a:solidFill>
            <a:prstDash val="solid"/>
          </a:ln>
        </p:spPr>
        <p:txBody>
          <a:bodyPr/>
          <a:lstStyle/>
          <a:p>
            <a:endParaRPr lang="en-US"/>
          </a:p>
        </p:txBody>
      </p:sp>
      <p:sp>
        <p:nvSpPr>
          <p:cNvPr id="4" name="Shape 2"/>
          <p:cNvSpPr/>
          <p:nvPr/>
        </p:nvSpPr>
        <p:spPr>
          <a:xfrm>
            <a:off x="729019" y="2288323"/>
            <a:ext cx="13155692" cy="598408"/>
          </a:xfrm>
          <a:prstGeom prst="rect">
            <a:avLst/>
          </a:prstGeom>
          <a:solidFill>
            <a:srgbClr val="FFFFFF">
              <a:alpha val="4000"/>
            </a:srgbClr>
          </a:solidFill>
          <a:ln/>
        </p:spPr>
        <p:txBody>
          <a:bodyPr/>
          <a:lstStyle/>
          <a:p>
            <a:endParaRPr lang="en-US"/>
          </a:p>
        </p:txBody>
      </p:sp>
      <p:sp>
        <p:nvSpPr>
          <p:cNvPr id="5" name="Text 3"/>
          <p:cNvSpPr/>
          <p:nvPr/>
        </p:nvSpPr>
        <p:spPr>
          <a:xfrm>
            <a:off x="946428" y="2496622"/>
            <a:ext cx="3964424" cy="333375"/>
          </a:xfrm>
          <a:prstGeom prst="rect">
            <a:avLst/>
          </a:prstGeom>
          <a:noFill/>
          <a:ln/>
        </p:spPr>
        <p:txBody>
          <a:bodyPr wrap="none" lIns="0" tIns="0" rIns="0" bIns="0" rtlCol="0" anchor="t"/>
          <a:lstStyle/>
          <a:p>
            <a:pPr marL="0" indent="0">
              <a:lnSpc>
                <a:spcPts val="2600"/>
              </a:lnSpc>
              <a:buNone/>
            </a:pPr>
            <a:r>
              <a:rPr lang="en-US" sz="1600" b="1" dirty="0">
                <a:solidFill>
                  <a:srgbClr val="383838"/>
                </a:solidFill>
                <a:latin typeface="DM Sans" pitchFamily="34" charset="0"/>
                <a:ea typeface="DM Sans" pitchFamily="34" charset="-122"/>
                <a:cs typeface="DM Sans" pitchFamily="34" charset="-120"/>
              </a:rPr>
              <a:t>Problem</a:t>
            </a:r>
            <a:endParaRPr lang="en-US" sz="1600" dirty="0"/>
          </a:p>
        </p:txBody>
      </p:sp>
      <p:sp>
        <p:nvSpPr>
          <p:cNvPr id="6" name="Text 4"/>
          <p:cNvSpPr/>
          <p:nvPr/>
        </p:nvSpPr>
        <p:spPr>
          <a:xfrm>
            <a:off x="7306865" y="2496622"/>
            <a:ext cx="3960614" cy="333375"/>
          </a:xfrm>
          <a:prstGeom prst="rect">
            <a:avLst/>
          </a:prstGeom>
          <a:noFill/>
          <a:ln/>
        </p:spPr>
        <p:txBody>
          <a:bodyPr wrap="none" lIns="0" tIns="0" rIns="0" bIns="0" rtlCol="0" anchor="t"/>
          <a:lstStyle/>
          <a:p>
            <a:pPr marL="0" indent="0">
              <a:lnSpc>
                <a:spcPts val="2600"/>
              </a:lnSpc>
              <a:buNone/>
            </a:pPr>
            <a:r>
              <a:rPr lang="en-US" sz="1600" b="1" dirty="0">
                <a:solidFill>
                  <a:srgbClr val="383838"/>
                </a:solidFill>
                <a:latin typeface="DM Sans" pitchFamily="34" charset="0"/>
                <a:ea typeface="DM Sans" pitchFamily="34" charset="-122"/>
                <a:cs typeface="DM Sans" pitchFamily="34" charset="-120"/>
              </a:rPr>
              <a:t>Instances</a:t>
            </a:r>
            <a:endParaRPr lang="en-US" sz="1600" dirty="0"/>
          </a:p>
        </p:txBody>
      </p:sp>
      <p:sp>
        <p:nvSpPr>
          <p:cNvPr id="7" name="Text 5"/>
          <p:cNvSpPr/>
          <p:nvPr/>
        </p:nvSpPr>
        <p:spPr>
          <a:xfrm>
            <a:off x="9719667" y="2496622"/>
            <a:ext cx="3964424" cy="333375"/>
          </a:xfrm>
          <a:prstGeom prst="rect">
            <a:avLst/>
          </a:prstGeom>
          <a:noFill/>
          <a:ln/>
        </p:spPr>
        <p:txBody>
          <a:bodyPr wrap="none" lIns="0" tIns="0" rIns="0" bIns="0" rtlCol="0" anchor="t"/>
          <a:lstStyle/>
          <a:p>
            <a:pPr marL="0" indent="0">
              <a:lnSpc>
                <a:spcPts val="2600"/>
              </a:lnSpc>
              <a:buNone/>
            </a:pPr>
            <a:r>
              <a:rPr lang="en-US" sz="1600" b="1" dirty="0">
                <a:solidFill>
                  <a:srgbClr val="383838"/>
                </a:solidFill>
                <a:latin typeface="DM Sans" pitchFamily="34" charset="0"/>
                <a:ea typeface="DM Sans" pitchFamily="34" charset="-122"/>
                <a:cs typeface="DM Sans" pitchFamily="34" charset="-120"/>
              </a:rPr>
              <a:t>Attributes</a:t>
            </a:r>
            <a:endParaRPr lang="en-US" sz="1600" dirty="0"/>
          </a:p>
        </p:txBody>
      </p:sp>
      <p:sp>
        <p:nvSpPr>
          <p:cNvPr id="8" name="Shape 6"/>
          <p:cNvSpPr/>
          <p:nvPr/>
        </p:nvSpPr>
        <p:spPr>
          <a:xfrm>
            <a:off x="736640" y="2962513"/>
            <a:ext cx="13155692" cy="1265158"/>
          </a:xfrm>
          <a:prstGeom prst="rect">
            <a:avLst/>
          </a:prstGeom>
          <a:solidFill>
            <a:srgbClr val="000000">
              <a:alpha val="4000"/>
            </a:srgbClr>
          </a:solidFill>
          <a:ln/>
        </p:spPr>
        <p:txBody>
          <a:bodyPr/>
          <a:lstStyle/>
          <a:p>
            <a:endParaRPr lang="en-US"/>
          </a:p>
        </p:txBody>
      </p:sp>
      <p:sp>
        <p:nvSpPr>
          <p:cNvPr id="9" name="Text 7"/>
          <p:cNvSpPr/>
          <p:nvPr/>
        </p:nvSpPr>
        <p:spPr>
          <a:xfrm>
            <a:off x="946428" y="3095030"/>
            <a:ext cx="3964424" cy="333375"/>
          </a:xfrm>
          <a:prstGeom prst="rect">
            <a:avLst/>
          </a:prstGeom>
          <a:noFill/>
          <a:ln/>
        </p:spPr>
        <p:txBody>
          <a:bodyPr wrap="none" lIns="0" tIns="0" rIns="0" bIns="0" rtlCol="0" anchor="t"/>
          <a:lstStyle/>
          <a:p>
            <a:pPr marL="0" indent="0">
              <a:lnSpc>
                <a:spcPts val="2600"/>
              </a:lnSpc>
              <a:buNone/>
            </a:pPr>
            <a:r>
              <a:rPr lang="en-US" sz="1600" dirty="0">
                <a:solidFill>
                  <a:srgbClr val="383838"/>
                </a:solidFill>
                <a:latin typeface="DM Sans" pitchFamily="34" charset="0"/>
                <a:ea typeface="DM Sans" pitchFamily="34" charset="-122"/>
                <a:cs typeface="DM Sans" pitchFamily="34" charset="-120"/>
              </a:rPr>
              <a:t>Skin Cancer Screening</a:t>
            </a:r>
            <a:endParaRPr lang="en-US" sz="1600" dirty="0"/>
          </a:p>
        </p:txBody>
      </p:sp>
      <p:sp>
        <p:nvSpPr>
          <p:cNvPr id="10" name="Text 8"/>
          <p:cNvSpPr/>
          <p:nvPr/>
        </p:nvSpPr>
        <p:spPr>
          <a:xfrm>
            <a:off x="6729800" y="3141643"/>
            <a:ext cx="3960614" cy="702231"/>
          </a:xfrm>
          <a:prstGeom prst="rect">
            <a:avLst/>
          </a:prstGeom>
          <a:noFill/>
          <a:ln/>
        </p:spPr>
        <p:txBody>
          <a:bodyPr wrap="none" lIns="0" tIns="0" rIns="0" bIns="0" rtlCol="0" anchor="t"/>
          <a:lstStyle/>
          <a:p>
            <a:pPr marL="0" indent="0">
              <a:lnSpc>
                <a:spcPts val="2600"/>
              </a:lnSpc>
              <a:buNone/>
            </a:pPr>
            <a:r>
              <a:rPr lang="en-US" sz="1600" dirty="0">
                <a:solidFill>
                  <a:srgbClr val="383838"/>
                </a:solidFill>
                <a:latin typeface="DM Sans" pitchFamily="34" charset="0"/>
                <a:ea typeface="DM Sans" pitchFamily="34" charset="-122"/>
                <a:cs typeface="DM Sans" pitchFamily="34" charset="-120"/>
              </a:rPr>
              <a:t>Patient (patient records)</a:t>
            </a:r>
          </a:p>
          <a:p>
            <a:pPr>
              <a:lnSpc>
                <a:spcPts val="2600"/>
              </a:lnSpc>
            </a:pPr>
            <a:r>
              <a:rPr lang="en-US" sz="1600" dirty="0">
                <a:solidFill>
                  <a:srgbClr val="383838"/>
                </a:solidFill>
                <a:latin typeface="DM Sans" pitchFamily="34" charset="0"/>
                <a:ea typeface="DM Sans" pitchFamily="34" charset="-122"/>
                <a:cs typeface="DM Sans" pitchFamily="34" charset="-120"/>
              </a:rPr>
              <a:t>(Skin lesions or skin images)</a:t>
            </a:r>
          </a:p>
          <a:p>
            <a:pPr marL="0" indent="0">
              <a:lnSpc>
                <a:spcPts val="2600"/>
              </a:lnSpc>
              <a:buNone/>
            </a:pPr>
            <a:endParaRPr lang="en-US" sz="1600" dirty="0">
              <a:solidFill>
                <a:srgbClr val="383838"/>
              </a:solidFill>
              <a:latin typeface="DM Sans" pitchFamily="34" charset="0"/>
              <a:ea typeface="DM Sans" pitchFamily="34" charset="-122"/>
              <a:cs typeface="DM Sans" pitchFamily="34" charset="-120"/>
            </a:endParaRPr>
          </a:p>
          <a:p>
            <a:pPr marL="0" indent="0">
              <a:lnSpc>
                <a:spcPts val="2600"/>
              </a:lnSpc>
              <a:buNone/>
            </a:pPr>
            <a:endParaRPr lang="en-US" sz="1600" dirty="0">
              <a:solidFill>
                <a:srgbClr val="383838"/>
              </a:solidFill>
              <a:latin typeface="DM Sans" pitchFamily="34" charset="0"/>
            </a:endParaRPr>
          </a:p>
        </p:txBody>
      </p:sp>
      <p:sp>
        <p:nvSpPr>
          <p:cNvPr id="11" name="Text 9"/>
          <p:cNvSpPr/>
          <p:nvPr/>
        </p:nvSpPr>
        <p:spPr>
          <a:xfrm>
            <a:off x="9719667" y="3095030"/>
            <a:ext cx="3964424" cy="1000125"/>
          </a:xfrm>
          <a:prstGeom prst="rect">
            <a:avLst/>
          </a:prstGeom>
          <a:noFill/>
          <a:ln/>
        </p:spPr>
        <p:txBody>
          <a:bodyPr wrap="square" lIns="0" tIns="0" rIns="0" bIns="0" rtlCol="0" anchor="t"/>
          <a:lstStyle/>
          <a:p>
            <a:pPr marL="0" indent="0">
              <a:lnSpc>
                <a:spcPts val="2600"/>
              </a:lnSpc>
              <a:buNone/>
            </a:pPr>
            <a:r>
              <a:rPr lang="en-US" sz="1600" dirty="0">
                <a:solidFill>
                  <a:srgbClr val="383838"/>
                </a:solidFill>
                <a:latin typeface="DM Sans" pitchFamily="34" charset="0"/>
                <a:ea typeface="DM Sans" pitchFamily="34" charset="-122"/>
                <a:cs typeface="DM Sans" pitchFamily="34" charset="-120"/>
              </a:rPr>
              <a:t>Texture, shape, color, size, asymmetry, age, gender, family history, UV exposure, biopsy data</a:t>
            </a:r>
            <a:endParaRPr lang="en-US" sz="1600" dirty="0"/>
          </a:p>
        </p:txBody>
      </p:sp>
      <p:sp>
        <p:nvSpPr>
          <p:cNvPr id="12" name="Shape 10"/>
          <p:cNvSpPr/>
          <p:nvPr/>
        </p:nvSpPr>
        <p:spPr>
          <a:xfrm>
            <a:off x="736640" y="4227671"/>
            <a:ext cx="13155692" cy="1265158"/>
          </a:xfrm>
          <a:prstGeom prst="rect">
            <a:avLst/>
          </a:prstGeom>
          <a:solidFill>
            <a:srgbClr val="FFFFFF">
              <a:alpha val="4000"/>
            </a:srgbClr>
          </a:solidFill>
          <a:ln/>
        </p:spPr>
        <p:txBody>
          <a:bodyPr/>
          <a:lstStyle/>
          <a:p>
            <a:endParaRPr lang="en-US"/>
          </a:p>
        </p:txBody>
      </p:sp>
      <p:sp>
        <p:nvSpPr>
          <p:cNvPr id="13" name="Text 11"/>
          <p:cNvSpPr/>
          <p:nvPr/>
        </p:nvSpPr>
        <p:spPr>
          <a:xfrm>
            <a:off x="946428" y="4360188"/>
            <a:ext cx="3964424" cy="333375"/>
          </a:xfrm>
          <a:prstGeom prst="rect">
            <a:avLst/>
          </a:prstGeom>
          <a:noFill/>
          <a:ln/>
        </p:spPr>
        <p:txBody>
          <a:bodyPr wrap="none" lIns="0" tIns="0" rIns="0" bIns="0" rtlCol="0" anchor="t"/>
          <a:lstStyle/>
          <a:p>
            <a:pPr marL="0" indent="0">
              <a:lnSpc>
                <a:spcPts val="2600"/>
              </a:lnSpc>
              <a:buNone/>
            </a:pPr>
            <a:r>
              <a:rPr lang="en-US" sz="1600" dirty="0">
                <a:solidFill>
                  <a:srgbClr val="383838"/>
                </a:solidFill>
                <a:latin typeface="DM Sans" pitchFamily="34" charset="0"/>
                <a:ea typeface="DM Sans" pitchFamily="34" charset="-122"/>
                <a:cs typeface="DM Sans" pitchFamily="34" charset="-120"/>
              </a:rPr>
              <a:t>Weather Prediction</a:t>
            </a:r>
            <a:endParaRPr lang="en-US" sz="1600" dirty="0"/>
          </a:p>
        </p:txBody>
      </p:sp>
      <p:sp>
        <p:nvSpPr>
          <p:cNvPr id="14" name="Text 12"/>
          <p:cNvSpPr/>
          <p:nvPr/>
        </p:nvSpPr>
        <p:spPr>
          <a:xfrm>
            <a:off x="6729800" y="4409722"/>
            <a:ext cx="3960614" cy="333375"/>
          </a:xfrm>
          <a:prstGeom prst="rect">
            <a:avLst/>
          </a:prstGeom>
          <a:noFill/>
          <a:ln/>
        </p:spPr>
        <p:txBody>
          <a:bodyPr wrap="none" lIns="0" tIns="0" rIns="0" bIns="0" rtlCol="0" anchor="t"/>
          <a:lstStyle/>
          <a:p>
            <a:pPr marL="0" indent="0">
              <a:lnSpc>
                <a:spcPts val="2600"/>
              </a:lnSpc>
              <a:buNone/>
            </a:pPr>
            <a:r>
              <a:rPr lang="en-US" sz="1600" dirty="0">
                <a:solidFill>
                  <a:srgbClr val="383838"/>
                </a:solidFill>
                <a:latin typeface="DM Sans" pitchFamily="34" charset="0"/>
                <a:ea typeface="DM Sans" pitchFamily="34" charset="-122"/>
                <a:cs typeface="DM Sans" pitchFamily="34" charset="-120"/>
              </a:rPr>
              <a:t>Day</a:t>
            </a:r>
            <a:endParaRPr lang="en-US" sz="1600" dirty="0"/>
          </a:p>
        </p:txBody>
      </p:sp>
      <p:sp>
        <p:nvSpPr>
          <p:cNvPr id="15" name="Text 13"/>
          <p:cNvSpPr/>
          <p:nvPr/>
        </p:nvSpPr>
        <p:spPr>
          <a:xfrm>
            <a:off x="9719667" y="4360188"/>
            <a:ext cx="3964424" cy="1000125"/>
          </a:xfrm>
          <a:prstGeom prst="rect">
            <a:avLst/>
          </a:prstGeom>
          <a:noFill/>
          <a:ln/>
        </p:spPr>
        <p:txBody>
          <a:bodyPr wrap="square" lIns="0" tIns="0" rIns="0" bIns="0" rtlCol="0" anchor="t"/>
          <a:lstStyle/>
          <a:p>
            <a:pPr marL="0" indent="0">
              <a:lnSpc>
                <a:spcPts val="2600"/>
              </a:lnSpc>
              <a:buNone/>
            </a:pPr>
            <a:r>
              <a:rPr lang="en-US" sz="1600" dirty="0">
                <a:solidFill>
                  <a:srgbClr val="383838"/>
                </a:solidFill>
                <a:latin typeface="DM Sans" pitchFamily="34" charset="0"/>
                <a:ea typeface="DM Sans" pitchFamily="34" charset="-122"/>
                <a:cs typeface="DM Sans" pitchFamily="34" charset="-120"/>
              </a:rPr>
              <a:t>Temperature, humidity, wind speed, pressure, precipitation, cloud cover, time </a:t>
            </a:r>
            <a:endParaRPr lang="en-US" sz="1600" dirty="0"/>
          </a:p>
        </p:txBody>
      </p:sp>
      <p:sp>
        <p:nvSpPr>
          <p:cNvPr id="16" name="Shape 14"/>
          <p:cNvSpPr/>
          <p:nvPr/>
        </p:nvSpPr>
        <p:spPr>
          <a:xfrm>
            <a:off x="736640" y="5492829"/>
            <a:ext cx="13155692" cy="1265158"/>
          </a:xfrm>
          <a:prstGeom prst="rect">
            <a:avLst/>
          </a:prstGeom>
          <a:solidFill>
            <a:srgbClr val="000000">
              <a:alpha val="4000"/>
            </a:srgbClr>
          </a:solidFill>
          <a:ln/>
        </p:spPr>
        <p:txBody>
          <a:bodyPr/>
          <a:lstStyle/>
          <a:p>
            <a:endParaRPr lang="en-US"/>
          </a:p>
        </p:txBody>
      </p:sp>
      <p:sp>
        <p:nvSpPr>
          <p:cNvPr id="17" name="Text 15"/>
          <p:cNvSpPr/>
          <p:nvPr/>
        </p:nvSpPr>
        <p:spPr>
          <a:xfrm>
            <a:off x="946428" y="5625346"/>
            <a:ext cx="3964424" cy="333375"/>
          </a:xfrm>
          <a:prstGeom prst="rect">
            <a:avLst/>
          </a:prstGeom>
          <a:noFill/>
          <a:ln/>
        </p:spPr>
        <p:txBody>
          <a:bodyPr wrap="none" lIns="0" tIns="0" rIns="0" bIns="0" rtlCol="0" anchor="t"/>
          <a:lstStyle/>
          <a:p>
            <a:pPr marL="0" indent="0">
              <a:lnSpc>
                <a:spcPts val="2600"/>
              </a:lnSpc>
              <a:buNone/>
            </a:pPr>
            <a:r>
              <a:rPr lang="en-US" sz="1600" dirty="0">
                <a:solidFill>
                  <a:srgbClr val="383838"/>
                </a:solidFill>
                <a:latin typeface="DM Sans" pitchFamily="34" charset="0"/>
                <a:ea typeface="DM Sans" pitchFamily="34" charset="-122"/>
                <a:cs typeface="DM Sans" pitchFamily="34" charset="-120"/>
              </a:rPr>
              <a:t>Product Recommendation</a:t>
            </a:r>
            <a:endParaRPr lang="en-US" sz="1600" dirty="0"/>
          </a:p>
        </p:txBody>
      </p:sp>
      <p:sp>
        <p:nvSpPr>
          <p:cNvPr id="18" name="Text 16"/>
          <p:cNvSpPr/>
          <p:nvPr/>
        </p:nvSpPr>
        <p:spPr>
          <a:xfrm>
            <a:off x="6729800" y="5674880"/>
            <a:ext cx="3960614" cy="333375"/>
          </a:xfrm>
          <a:prstGeom prst="rect">
            <a:avLst/>
          </a:prstGeom>
          <a:noFill/>
          <a:ln/>
        </p:spPr>
        <p:txBody>
          <a:bodyPr wrap="none" lIns="0" tIns="0" rIns="0" bIns="0" rtlCol="0" anchor="t"/>
          <a:lstStyle/>
          <a:p>
            <a:pPr marL="0" indent="0">
              <a:lnSpc>
                <a:spcPts val="2600"/>
              </a:lnSpc>
              <a:buNone/>
            </a:pPr>
            <a:r>
              <a:rPr lang="en-US" sz="1600" dirty="0">
                <a:solidFill>
                  <a:srgbClr val="383838"/>
                </a:solidFill>
                <a:latin typeface="DM Sans" pitchFamily="34" charset="0"/>
                <a:ea typeface="DM Sans" pitchFamily="34" charset="-122"/>
                <a:cs typeface="DM Sans" pitchFamily="34" charset="-120"/>
              </a:rPr>
              <a:t>Customer product pairing</a:t>
            </a:r>
          </a:p>
          <a:p>
            <a:pPr marL="0" indent="0">
              <a:lnSpc>
                <a:spcPts val="2600"/>
              </a:lnSpc>
              <a:buNone/>
            </a:pPr>
            <a:r>
              <a:rPr lang="en-US" sz="1600" dirty="0">
                <a:solidFill>
                  <a:srgbClr val="383838"/>
                </a:solidFill>
                <a:latin typeface="DM Sans" pitchFamily="34" charset="0"/>
              </a:rPr>
              <a:t>Customer</a:t>
            </a:r>
            <a:endParaRPr lang="en-US" sz="1600" dirty="0"/>
          </a:p>
        </p:txBody>
      </p:sp>
      <p:sp>
        <p:nvSpPr>
          <p:cNvPr id="19" name="Text 17"/>
          <p:cNvSpPr/>
          <p:nvPr/>
        </p:nvSpPr>
        <p:spPr>
          <a:xfrm>
            <a:off x="9719667" y="5625346"/>
            <a:ext cx="3964424" cy="1000125"/>
          </a:xfrm>
          <a:prstGeom prst="rect">
            <a:avLst/>
          </a:prstGeom>
          <a:noFill/>
          <a:ln/>
        </p:spPr>
        <p:txBody>
          <a:bodyPr wrap="square" lIns="0" tIns="0" rIns="0" bIns="0" rtlCol="0" anchor="t"/>
          <a:lstStyle/>
          <a:p>
            <a:pPr>
              <a:lnSpc>
                <a:spcPts val="2600"/>
              </a:lnSpc>
            </a:pPr>
            <a:r>
              <a:rPr lang="en-US" sz="1600" dirty="0">
                <a:solidFill>
                  <a:srgbClr val="383838"/>
                </a:solidFill>
                <a:latin typeface="DM Sans" pitchFamily="34" charset="0"/>
                <a:ea typeface="DM Sans" pitchFamily="34" charset="-122"/>
                <a:cs typeface="DM Sans" pitchFamily="34" charset="-120"/>
              </a:rPr>
              <a:t>name, age, address, gender, shopping log, credit card information, loyalty card information</a:t>
            </a:r>
            <a:endParaRPr lang="en-US" sz="1600" dirty="0"/>
          </a:p>
        </p:txBody>
      </p:sp>
      <p:sp>
        <p:nvSpPr>
          <p:cNvPr id="20" name="Text 18"/>
          <p:cNvSpPr/>
          <p:nvPr/>
        </p:nvSpPr>
        <p:spPr>
          <a:xfrm>
            <a:off x="729020" y="6999923"/>
            <a:ext cx="13172361" cy="666750"/>
          </a:xfrm>
          <a:prstGeom prst="rect">
            <a:avLst/>
          </a:prstGeom>
          <a:noFill/>
          <a:ln/>
        </p:spPr>
        <p:txBody>
          <a:bodyPr wrap="square" lIns="0" tIns="0" rIns="0" bIns="0" rtlCol="0" anchor="t"/>
          <a:lstStyle/>
          <a:p>
            <a:pPr>
              <a:lnSpc>
                <a:spcPts val="2600"/>
              </a:lnSpc>
            </a:pPr>
            <a:r>
              <a:rPr lang="en-US" sz="1600" dirty="0">
                <a:solidFill>
                  <a:srgbClr val="383838"/>
                </a:solidFill>
                <a:latin typeface="DM Sans" pitchFamily="34" charset="0"/>
                <a:ea typeface="DM Sans" pitchFamily="34" charset="-122"/>
                <a:cs typeface="DM Sans" pitchFamily="34" charset="-120"/>
              </a:rPr>
              <a:t>Understanding these four elements is essential for effective machine learning implementation. The problem defines our goal, instances represent our data points,  attributes provide the features for pattern identification, and the concept defines the o/p to be predicted.</a:t>
            </a:r>
            <a:endParaRPr lang="en-US" sz="1600" dirty="0"/>
          </a:p>
        </p:txBody>
      </p:sp>
      <p:sp>
        <p:nvSpPr>
          <p:cNvPr id="21" name="Rectangle 20">
            <a:extLst>
              <a:ext uri="{FF2B5EF4-FFF2-40B4-BE49-F238E27FC236}">
                <a16:creationId xmlns:a16="http://schemas.microsoft.com/office/drawing/2014/main" id="{30A79DC2-4031-3303-3370-EC27FD4DABE2}"/>
              </a:ext>
            </a:extLst>
          </p:cNvPr>
          <p:cNvSpPr/>
          <p:nvPr/>
        </p:nvSpPr>
        <p:spPr>
          <a:xfrm>
            <a:off x="12777849" y="7666672"/>
            <a:ext cx="1852551" cy="5629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4">
            <a:extLst>
              <a:ext uri="{FF2B5EF4-FFF2-40B4-BE49-F238E27FC236}">
                <a16:creationId xmlns:a16="http://schemas.microsoft.com/office/drawing/2014/main" id="{54272B20-607A-00FD-57DF-5F9F64C99FDE}"/>
              </a:ext>
            </a:extLst>
          </p:cNvPr>
          <p:cNvSpPr/>
          <p:nvPr/>
        </p:nvSpPr>
        <p:spPr>
          <a:xfrm>
            <a:off x="4079828" y="2525822"/>
            <a:ext cx="3960614" cy="333375"/>
          </a:xfrm>
          <a:prstGeom prst="rect">
            <a:avLst/>
          </a:prstGeom>
          <a:noFill/>
          <a:ln/>
        </p:spPr>
        <p:txBody>
          <a:bodyPr wrap="none" lIns="0" tIns="0" rIns="0" bIns="0" rtlCol="0" anchor="t"/>
          <a:lstStyle/>
          <a:p>
            <a:pPr marL="0" indent="0">
              <a:lnSpc>
                <a:spcPts val="2600"/>
              </a:lnSpc>
              <a:buNone/>
            </a:pPr>
            <a:r>
              <a:rPr lang="en-US" sz="1600" b="1" dirty="0">
                <a:solidFill>
                  <a:srgbClr val="383838"/>
                </a:solidFill>
                <a:latin typeface="DM Sans" pitchFamily="34" charset="0"/>
                <a:ea typeface="DM Sans" pitchFamily="34" charset="-122"/>
                <a:cs typeface="DM Sans" pitchFamily="34" charset="-120"/>
              </a:rPr>
              <a:t>Concept</a:t>
            </a:r>
            <a:endParaRPr lang="en-US" sz="1600" dirty="0"/>
          </a:p>
        </p:txBody>
      </p:sp>
      <p:sp>
        <p:nvSpPr>
          <p:cNvPr id="23" name="Text 8">
            <a:extLst>
              <a:ext uri="{FF2B5EF4-FFF2-40B4-BE49-F238E27FC236}">
                <a16:creationId xmlns:a16="http://schemas.microsoft.com/office/drawing/2014/main" id="{27F67B36-6C1D-AB15-4D65-1095D40B5C13}"/>
              </a:ext>
            </a:extLst>
          </p:cNvPr>
          <p:cNvSpPr/>
          <p:nvPr/>
        </p:nvSpPr>
        <p:spPr>
          <a:xfrm>
            <a:off x="3460970" y="3009126"/>
            <a:ext cx="3960614" cy="702231"/>
          </a:xfrm>
          <a:prstGeom prst="rect">
            <a:avLst/>
          </a:prstGeom>
          <a:noFill/>
          <a:ln/>
        </p:spPr>
        <p:txBody>
          <a:bodyPr wrap="none" lIns="0" tIns="0" rIns="0" bIns="0" rtlCol="0" anchor="t"/>
          <a:lstStyle/>
          <a:p>
            <a:pPr marL="0" indent="0">
              <a:lnSpc>
                <a:spcPts val="2600"/>
              </a:lnSpc>
              <a:buNone/>
            </a:pPr>
            <a:r>
              <a:rPr lang="en-US" sz="1600" dirty="0">
                <a:solidFill>
                  <a:srgbClr val="383838"/>
                </a:solidFill>
                <a:latin typeface="DM Sans" pitchFamily="34" charset="0"/>
                <a:ea typeface="DM Sans" pitchFamily="34" charset="-122"/>
                <a:cs typeface="DM Sans" pitchFamily="34" charset="-120"/>
              </a:rPr>
              <a:t>Presence of cancer or</a:t>
            </a:r>
          </a:p>
          <a:p>
            <a:pPr>
              <a:lnSpc>
                <a:spcPts val="2600"/>
              </a:lnSpc>
            </a:pPr>
            <a:r>
              <a:rPr lang="en-US" sz="1600" dirty="0">
                <a:solidFill>
                  <a:srgbClr val="383838"/>
                </a:solidFill>
                <a:latin typeface="DM Sans" pitchFamily="34" charset="0"/>
                <a:ea typeface="DM Sans" pitchFamily="34" charset="-122"/>
                <a:cs typeface="DM Sans" pitchFamily="34" charset="-120"/>
              </a:rPr>
              <a:t>Type of cancer, i.e.</a:t>
            </a:r>
          </a:p>
          <a:p>
            <a:pPr>
              <a:lnSpc>
                <a:spcPts val="2600"/>
              </a:lnSpc>
            </a:pPr>
            <a:r>
              <a:rPr lang="en-US" sz="1600" dirty="0">
                <a:solidFill>
                  <a:srgbClr val="383838"/>
                </a:solidFill>
                <a:latin typeface="DM Sans" pitchFamily="34" charset="0"/>
                <a:ea typeface="DM Sans" pitchFamily="34" charset="-122"/>
                <a:cs typeface="DM Sans" pitchFamily="34" charset="-120"/>
              </a:rPr>
              <a:t>(benign/malignant)</a:t>
            </a:r>
          </a:p>
          <a:p>
            <a:pPr marL="0" indent="0">
              <a:lnSpc>
                <a:spcPts val="2600"/>
              </a:lnSpc>
              <a:buNone/>
            </a:pPr>
            <a:endParaRPr lang="en-US" sz="1600" dirty="0">
              <a:solidFill>
                <a:srgbClr val="383838"/>
              </a:solidFill>
              <a:latin typeface="DM Sans" pitchFamily="34" charset="0"/>
            </a:endParaRPr>
          </a:p>
        </p:txBody>
      </p:sp>
      <p:sp>
        <p:nvSpPr>
          <p:cNvPr id="24" name="Text 12">
            <a:extLst>
              <a:ext uri="{FF2B5EF4-FFF2-40B4-BE49-F238E27FC236}">
                <a16:creationId xmlns:a16="http://schemas.microsoft.com/office/drawing/2014/main" id="{CFF93981-8E1F-959C-DA7A-2D4EF51DA831}"/>
              </a:ext>
            </a:extLst>
          </p:cNvPr>
          <p:cNvSpPr/>
          <p:nvPr/>
        </p:nvSpPr>
        <p:spPr>
          <a:xfrm>
            <a:off x="3493862" y="4394358"/>
            <a:ext cx="3960614" cy="333375"/>
          </a:xfrm>
          <a:prstGeom prst="rect">
            <a:avLst/>
          </a:prstGeom>
          <a:noFill/>
          <a:ln/>
        </p:spPr>
        <p:txBody>
          <a:bodyPr wrap="none" lIns="0" tIns="0" rIns="0" bIns="0" rtlCol="0" anchor="t"/>
          <a:lstStyle/>
          <a:p>
            <a:pPr marL="0" indent="0">
              <a:lnSpc>
                <a:spcPts val="2600"/>
              </a:lnSpc>
              <a:buNone/>
            </a:pPr>
            <a:endParaRPr lang="en-US" sz="1600" dirty="0"/>
          </a:p>
        </p:txBody>
      </p:sp>
      <p:sp>
        <p:nvSpPr>
          <p:cNvPr id="25" name="Text 12">
            <a:extLst>
              <a:ext uri="{FF2B5EF4-FFF2-40B4-BE49-F238E27FC236}">
                <a16:creationId xmlns:a16="http://schemas.microsoft.com/office/drawing/2014/main" id="{F76A80E8-29E1-BFA5-9B75-874B3935AD55}"/>
              </a:ext>
            </a:extLst>
          </p:cNvPr>
          <p:cNvSpPr/>
          <p:nvPr/>
        </p:nvSpPr>
        <p:spPr>
          <a:xfrm>
            <a:off x="3627556" y="5629888"/>
            <a:ext cx="3960614" cy="333375"/>
          </a:xfrm>
          <a:prstGeom prst="rect">
            <a:avLst/>
          </a:prstGeom>
          <a:noFill/>
          <a:ln/>
        </p:spPr>
        <p:txBody>
          <a:bodyPr wrap="none" lIns="0" tIns="0" rIns="0" bIns="0" rtlCol="0" anchor="t"/>
          <a:lstStyle/>
          <a:p>
            <a:pPr marL="0" indent="0">
              <a:lnSpc>
                <a:spcPts val="2600"/>
              </a:lnSpc>
              <a:buNone/>
            </a:pPr>
            <a:r>
              <a:rPr lang="en-US" sz="1600" dirty="0">
                <a:solidFill>
                  <a:srgbClr val="383838"/>
                </a:solidFill>
                <a:latin typeface="DM Sans" pitchFamily="34" charset="0"/>
                <a:ea typeface="DM Sans" pitchFamily="34" charset="-122"/>
                <a:cs typeface="DM Sans" pitchFamily="34" charset="-120"/>
              </a:rPr>
              <a:t>Interested or not</a:t>
            </a:r>
            <a:endParaRPr lang="en-US" sz="1600" dirty="0"/>
          </a:p>
        </p:txBody>
      </p:sp>
      <p:sp>
        <p:nvSpPr>
          <p:cNvPr id="28" name="Text 8">
            <a:extLst>
              <a:ext uri="{FF2B5EF4-FFF2-40B4-BE49-F238E27FC236}">
                <a16:creationId xmlns:a16="http://schemas.microsoft.com/office/drawing/2014/main" id="{ACA1ABF2-C541-33DA-6D99-BEEDBFAE80DB}"/>
              </a:ext>
            </a:extLst>
          </p:cNvPr>
          <p:cNvSpPr/>
          <p:nvPr/>
        </p:nvSpPr>
        <p:spPr>
          <a:xfrm>
            <a:off x="3597983" y="4241095"/>
            <a:ext cx="3960614" cy="702231"/>
          </a:xfrm>
          <a:prstGeom prst="rect">
            <a:avLst/>
          </a:prstGeom>
          <a:noFill/>
          <a:ln/>
        </p:spPr>
        <p:txBody>
          <a:bodyPr wrap="none" lIns="0" tIns="0" rIns="0" bIns="0" rtlCol="0" anchor="t"/>
          <a:lstStyle/>
          <a:p>
            <a:pPr>
              <a:lnSpc>
                <a:spcPts val="2600"/>
              </a:lnSpc>
            </a:pPr>
            <a:r>
              <a:rPr lang="en-US" sz="1600" dirty="0">
                <a:solidFill>
                  <a:srgbClr val="383838"/>
                </a:solidFill>
                <a:latin typeface="DM Sans" pitchFamily="34" charset="0"/>
                <a:ea typeface="DM Sans" pitchFamily="34" charset="-122"/>
                <a:cs typeface="DM Sans" pitchFamily="34" charset="-120"/>
              </a:rPr>
              <a:t>Temperature or </a:t>
            </a:r>
          </a:p>
          <a:p>
            <a:pPr>
              <a:lnSpc>
                <a:spcPts val="2600"/>
              </a:lnSpc>
            </a:pPr>
            <a:r>
              <a:rPr lang="en-US" sz="1600" dirty="0">
                <a:solidFill>
                  <a:srgbClr val="383838"/>
                </a:solidFill>
                <a:latin typeface="DM Sans" pitchFamily="34" charset="0"/>
                <a:ea typeface="DM Sans" pitchFamily="34" charset="-122"/>
                <a:cs typeface="DM Sans" pitchFamily="34" charset="-120"/>
              </a:rPr>
              <a:t>Amount of rain or </a:t>
            </a:r>
          </a:p>
          <a:p>
            <a:pPr>
              <a:lnSpc>
                <a:spcPts val="2600"/>
              </a:lnSpc>
            </a:pPr>
            <a:r>
              <a:rPr lang="en-US" sz="1600" dirty="0">
                <a:solidFill>
                  <a:srgbClr val="383838"/>
                </a:solidFill>
                <a:latin typeface="DM Sans" pitchFamily="34" charset="0"/>
                <a:ea typeface="DM Sans" pitchFamily="34" charset="-122"/>
                <a:cs typeface="DM Sans" pitchFamily="34" charset="-120"/>
              </a:rPr>
              <a:t>The UV index or </a:t>
            </a:r>
          </a:p>
          <a:p>
            <a:pPr>
              <a:lnSpc>
                <a:spcPts val="2600"/>
              </a:lnSpc>
            </a:pPr>
            <a:r>
              <a:rPr lang="en-US" sz="1600" dirty="0">
                <a:solidFill>
                  <a:srgbClr val="383838"/>
                </a:solidFill>
                <a:latin typeface="DM Sans" pitchFamily="34" charset="0"/>
                <a:ea typeface="DM Sans" pitchFamily="34" charset="-122"/>
                <a:cs typeface="DM Sans" pitchFamily="34" charset="-120"/>
              </a:rPr>
              <a:t>any other weather feature</a:t>
            </a:r>
          </a:p>
          <a:p>
            <a:pPr>
              <a:lnSpc>
                <a:spcPts val="2600"/>
              </a:lnSpc>
            </a:pPr>
            <a:endParaRPr lang="en-US" sz="1600" dirty="0">
              <a:solidFill>
                <a:srgbClr val="383838"/>
              </a:solidFill>
              <a:latin typeface="DM Sans" pitchFamily="34" charset="0"/>
              <a:ea typeface="DM Sans" pitchFamily="34" charset="-122"/>
              <a:cs typeface="DM Sans" pitchFamily="34" charset="-12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P spid="15" grpId="0" animBg="1"/>
      <p:bldP spid="18" grpId="0" animBg="1"/>
      <p:bldP spid="19" grpId="0" animBg="1"/>
      <p:bldP spid="23" grpId="0" animBg="1"/>
      <p:bldP spid="24" grpId="0" animBg="1"/>
      <p:bldP spid="25" grpId="0" animBg="1"/>
      <p:bldP spid="2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EEAEF2-3FDA-A848-9EA6-65416B8586E9}"/>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13BA431C-4146-A284-0732-6BB4435DC373}"/>
              </a:ext>
            </a:extLst>
          </p:cNvPr>
          <p:cNvSpPr/>
          <p:nvPr/>
        </p:nvSpPr>
        <p:spPr>
          <a:xfrm>
            <a:off x="729020" y="572810"/>
            <a:ext cx="13172361" cy="1367076"/>
          </a:xfrm>
          <a:prstGeom prst="rect">
            <a:avLst/>
          </a:prstGeom>
          <a:noFill/>
          <a:ln/>
        </p:spPr>
        <p:txBody>
          <a:bodyPr wrap="square" lIns="0" tIns="0" rIns="0" bIns="0" rtlCol="0" anchor="t"/>
          <a:lstStyle/>
          <a:p>
            <a:pPr marL="0" indent="0">
              <a:lnSpc>
                <a:spcPts val="5350"/>
              </a:lnSpc>
              <a:buNone/>
            </a:pPr>
            <a:r>
              <a:rPr lang="en-US" sz="4300" dirty="0">
                <a:solidFill>
                  <a:srgbClr val="020202"/>
                </a:solidFill>
                <a:latin typeface="PT Serif" pitchFamily="34" charset="0"/>
                <a:ea typeface="PT Serif" pitchFamily="34" charset="-122"/>
                <a:cs typeface="PT Serif" pitchFamily="34" charset="-120"/>
              </a:rPr>
              <a:t>Machine Learning Models</a:t>
            </a:r>
            <a:endParaRPr lang="en-US" sz="4300" dirty="0"/>
          </a:p>
        </p:txBody>
      </p:sp>
      <p:sp>
        <p:nvSpPr>
          <p:cNvPr id="21" name="Shape 0">
            <a:extLst>
              <a:ext uri="{FF2B5EF4-FFF2-40B4-BE49-F238E27FC236}">
                <a16:creationId xmlns:a16="http://schemas.microsoft.com/office/drawing/2014/main" id="{29849F6D-8730-7CE5-F68B-4A005041E472}"/>
              </a:ext>
            </a:extLst>
          </p:cNvPr>
          <p:cNvSpPr/>
          <p:nvPr/>
        </p:nvSpPr>
        <p:spPr>
          <a:xfrm>
            <a:off x="793790" y="2585085"/>
            <a:ext cx="13042821" cy="4431030"/>
          </a:xfrm>
          <a:prstGeom prst="roundRect">
            <a:avLst>
              <a:gd name="adj" fmla="val 768"/>
            </a:avLst>
          </a:prstGeom>
          <a:noFill/>
          <a:ln w="7620">
            <a:solidFill>
              <a:srgbClr val="000000">
                <a:alpha val="8000"/>
              </a:srgbClr>
            </a:solidFill>
            <a:prstDash val="solid"/>
          </a:ln>
        </p:spPr>
        <p:txBody>
          <a:bodyPr/>
          <a:lstStyle/>
          <a:p>
            <a:endParaRPr lang="en-US"/>
          </a:p>
        </p:txBody>
      </p:sp>
      <p:sp>
        <p:nvSpPr>
          <p:cNvPr id="22" name="Shape 1">
            <a:extLst>
              <a:ext uri="{FF2B5EF4-FFF2-40B4-BE49-F238E27FC236}">
                <a16:creationId xmlns:a16="http://schemas.microsoft.com/office/drawing/2014/main" id="{002058D9-D98C-9D6A-20FC-3E6CE15B1BBB}"/>
              </a:ext>
            </a:extLst>
          </p:cNvPr>
          <p:cNvSpPr/>
          <p:nvPr/>
        </p:nvSpPr>
        <p:spPr>
          <a:xfrm>
            <a:off x="801410" y="2592705"/>
            <a:ext cx="13026271" cy="650319"/>
          </a:xfrm>
          <a:prstGeom prst="rect">
            <a:avLst/>
          </a:prstGeom>
          <a:solidFill>
            <a:srgbClr val="FFFFFF">
              <a:alpha val="4000"/>
            </a:srgbClr>
          </a:solidFill>
          <a:ln/>
        </p:spPr>
        <p:txBody>
          <a:bodyPr/>
          <a:lstStyle/>
          <a:p>
            <a:endParaRPr lang="en-US"/>
          </a:p>
        </p:txBody>
      </p:sp>
      <p:sp>
        <p:nvSpPr>
          <p:cNvPr id="23" name="Text 2">
            <a:extLst>
              <a:ext uri="{FF2B5EF4-FFF2-40B4-BE49-F238E27FC236}">
                <a16:creationId xmlns:a16="http://schemas.microsoft.com/office/drawing/2014/main" id="{144ECCBB-3F55-31DB-6FB4-B9D62A990EC1}"/>
              </a:ext>
            </a:extLst>
          </p:cNvPr>
          <p:cNvSpPr/>
          <p:nvPr/>
        </p:nvSpPr>
        <p:spPr>
          <a:xfrm>
            <a:off x="1029653" y="2736413"/>
            <a:ext cx="3884176" cy="362903"/>
          </a:xfrm>
          <a:prstGeom prst="rect">
            <a:avLst/>
          </a:prstGeom>
          <a:noFill/>
          <a:ln/>
        </p:spPr>
        <p:txBody>
          <a:bodyPr wrap="none" lIns="0" tIns="0" rIns="0" bIns="0" rtlCol="0" anchor="t"/>
          <a:lstStyle/>
          <a:p>
            <a:pPr marL="0" indent="0">
              <a:lnSpc>
                <a:spcPts val="2850"/>
              </a:lnSpc>
              <a:buNone/>
            </a:pPr>
            <a:r>
              <a:rPr lang="en-US" sz="2000" b="1" dirty="0">
                <a:solidFill>
                  <a:srgbClr val="383838"/>
                </a:solidFill>
                <a:latin typeface="PT Serif" panose="020A0603040505020204" pitchFamily="18" charset="77"/>
                <a:ea typeface="DM Sans" pitchFamily="34" charset="-122"/>
                <a:cs typeface="DM Sans" pitchFamily="34" charset="-120"/>
              </a:rPr>
              <a:t>Problem</a:t>
            </a:r>
            <a:endParaRPr lang="en-US" sz="2000" dirty="0">
              <a:latin typeface="PT Serif" panose="020A0603040505020204" pitchFamily="18" charset="77"/>
            </a:endParaRPr>
          </a:p>
        </p:txBody>
      </p:sp>
      <p:sp>
        <p:nvSpPr>
          <p:cNvPr id="24" name="Text 3">
            <a:extLst>
              <a:ext uri="{FF2B5EF4-FFF2-40B4-BE49-F238E27FC236}">
                <a16:creationId xmlns:a16="http://schemas.microsoft.com/office/drawing/2014/main" id="{944889DA-9B10-2E00-7478-E00F1EB1275C}"/>
              </a:ext>
            </a:extLst>
          </p:cNvPr>
          <p:cNvSpPr/>
          <p:nvPr/>
        </p:nvSpPr>
        <p:spPr>
          <a:xfrm>
            <a:off x="5375077" y="2736413"/>
            <a:ext cx="3880366" cy="362903"/>
          </a:xfrm>
          <a:prstGeom prst="rect">
            <a:avLst/>
          </a:prstGeom>
          <a:noFill/>
          <a:ln/>
        </p:spPr>
        <p:txBody>
          <a:bodyPr wrap="none" lIns="0" tIns="0" rIns="0" bIns="0" rtlCol="0" anchor="t"/>
          <a:lstStyle/>
          <a:p>
            <a:pPr marL="0" indent="0">
              <a:lnSpc>
                <a:spcPts val="2850"/>
              </a:lnSpc>
              <a:buNone/>
            </a:pPr>
            <a:r>
              <a:rPr lang="en-US" sz="2000" b="1" dirty="0">
                <a:solidFill>
                  <a:srgbClr val="383838"/>
                </a:solidFill>
                <a:latin typeface="PT Serif" panose="020A0603040505020204" pitchFamily="18" charset="77"/>
                <a:ea typeface="DM Sans" pitchFamily="34" charset="-122"/>
                <a:cs typeface="DM Sans" pitchFamily="34" charset="-120"/>
              </a:rPr>
              <a:t>Likely ML Approach</a:t>
            </a:r>
            <a:endParaRPr lang="en-US" sz="2000" b="1" dirty="0">
              <a:latin typeface="PT Serif" panose="020A0603040505020204" pitchFamily="18" charset="77"/>
            </a:endParaRPr>
          </a:p>
        </p:txBody>
      </p:sp>
      <p:sp>
        <p:nvSpPr>
          <p:cNvPr id="25" name="Text 4">
            <a:extLst>
              <a:ext uri="{FF2B5EF4-FFF2-40B4-BE49-F238E27FC236}">
                <a16:creationId xmlns:a16="http://schemas.microsoft.com/office/drawing/2014/main" id="{CB55AC30-4E1F-FFB2-156E-DABC0E410B4F}"/>
              </a:ext>
            </a:extLst>
          </p:cNvPr>
          <p:cNvSpPr/>
          <p:nvPr/>
        </p:nvSpPr>
        <p:spPr>
          <a:xfrm>
            <a:off x="9716691" y="2736413"/>
            <a:ext cx="3884176" cy="362903"/>
          </a:xfrm>
          <a:prstGeom prst="rect">
            <a:avLst/>
          </a:prstGeom>
          <a:noFill/>
          <a:ln/>
        </p:spPr>
        <p:txBody>
          <a:bodyPr wrap="none" lIns="0" tIns="0" rIns="0" bIns="0" rtlCol="0" anchor="t"/>
          <a:lstStyle/>
          <a:p>
            <a:pPr marL="0" indent="0">
              <a:lnSpc>
                <a:spcPts val="2850"/>
              </a:lnSpc>
              <a:buNone/>
            </a:pPr>
            <a:r>
              <a:rPr lang="en-US" sz="2000" b="1" dirty="0">
                <a:solidFill>
                  <a:srgbClr val="383838"/>
                </a:solidFill>
                <a:latin typeface="PT Serif" panose="020A0603040505020204" pitchFamily="18" charset="77"/>
                <a:ea typeface="DM Sans" pitchFamily="34" charset="-122"/>
                <a:cs typeface="DM Sans" pitchFamily="34" charset="-120"/>
              </a:rPr>
              <a:t>Suitable Models</a:t>
            </a:r>
            <a:endParaRPr lang="en-US" sz="2000" b="1" dirty="0">
              <a:latin typeface="PT Serif" panose="020A0603040505020204" pitchFamily="18" charset="77"/>
            </a:endParaRPr>
          </a:p>
        </p:txBody>
      </p:sp>
      <p:sp>
        <p:nvSpPr>
          <p:cNvPr id="26" name="Shape 5">
            <a:extLst>
              <a:ext uri="{FF2B5EF4-FFF2-40B4-BE49-F238E27FC236}">
                <a16:creationId xmlns:a16="http://schemas.microsoft.com/office/drawing/2014/main" id="{97A8116E-A524-FFC4-38B0-B9EA9DFFEA05}"/>
              </a:ext>
            </a:extLst>
          </p:cNvPr>
          <p:cNvSpPr/>
          <p:nvPr/>
        </p:nvSpPr>
        <p:spPr>
          <a:xfrm>
            <a:off x="801410" y="3243024"/>
            <a:ext cx="13026271" cy="1013222"/>
          </a:xfrm>
          <a:prstGeom prst="rect">
            <a:avLst/>
          </a:prstGeom>
          <a:solidFill>
            <a:srgbClr val="000000">
              <a:alpha val="4000"/>
            </a:srgbClr>
          </a:solidFill>
          <a:ln/>
        </p:spPr>
        <p:txBody>
          <a:bodyPr/>
          <a:lstStyle/>
          <a:p>
            <a:endParaRPr lang="en-US">
              <a:latin typeface="DM Sans" pitchFamily="2" charset="77"/>
            </a:endParaRPr>
          </a:p>
        </p:txBody>
      </p:sp>
      <p:sp>
        <p:nvSpPr>
          <p:cNvPr id="27" name="Text 6">
            <a:extLst>
              <a:ext uri="{FF2B5EF4-FFF2-40B4-BE49-F238E27FC236}">
                <a16:creationId xmlns:a16="http://schemas.microsoft.com/office/drawing/2014/main" id="{324A81A9-26DB-0028-11EA-81CC17F21E2F}"/>
              </a:ext>
            </a:extLst>
          </p:cNvPr>
          <p:cNvSpPr/>
          <p:nvPr/>
        </p:nvSpPr>
        <p:spPr>
          <a:xfrm>
            <a:off x="1029653" y="3386733"/>
            <a:ext cx="3884176" cy="362903"/>
          </a:xfrm>
          <a:prstGeom prst="rect">
            <a:avLst/>
          </a:prstGeom>
          <a:noFill/>
          <a:ln/>
        </p:spPr>
        <p:txBody>
          <a:bodyPr wrap="none" lIns="0" tIns="0" rIns="0" bIns="0" rtlCol="0" anchor="t"/>
          <a:lstStyle/>
          <a:p>
            <a:pPr marL="0" indent="0">
              <a:lnSpc>
                <a:spcPts val="2850"/>
              </a:lnSpc>
              <a:buNone/>
            </a:pPr>
            <a:r>
              <a:rPr lang="en-US" sz="1750" dirty="0">
                <a:solidFill>
                  <a:srgbClr val="383838"/>
                </a:solidFill>
                <a:latin typeface="DM Sans" pitchFamily="2" charset="77"/>
                <a:ea typeface="DM Sans" pitchFamily="34" charset="-122"/>
                <a:cs typeface="DM Sans" pitchFamily="34" charset="-120"/>
              </a:rPr>
              <a:t>Skin Cancer Screening</a:t>
            </a:r>
            <a:endParaRPr lang="en-US" sz="1750" dirty="0">
              <a:latin typeface="DM Sans" pitchFamily="2" charset="77"/>
            </a:endParaRPr>
          </a:p>
        </p:txBody>
      </p:sp>
      <p:sp>
        <p:nvSpPr>
          <p:cNvPr id="28" name="Text 7">
            <a:extLst>
              <a:ext uri="{FF2B5EF4-FFF2-40B4-BE49-F238E27FC236}">
                <a16:creationId xmlns:a16="http://schemas.microsoft.com/office/drawing/2014/main" id="{F0A3619C-99E0-558A-8494-7497D9030BEC}"/>
              </a:ext>
            </a:extLst>
          </p:cNvPr>
          <p:cNvSpPr/>
          <p:nvPr/>
        </p:nvSpPr>
        <p:spPr>
          <a:xfrm>
            <a:off x="5375077" y="3386733"/>
            <a:ext cx="3880366" cy="362903"/>
          </a:xfrm>
          <a:prstGeom prst="rect">
            <a:avLst/>
          </a:prstGeom>
          <a:noFill/>
          <a:ln/>
        </p:spPr>
        <p:txBody>
          <a:bodyPr wrap="none" lIns="0" tIns="0" rIns="0" bIns="0" rtlCol="0" anchor="t"/>
          <a:lstStyle/>
          <a:p>
            <a:pPr marL="0" indent="0">
              <a:lnSpc>
                <a:spcPts val="2850"/>
              </a:lnSpc>
              <a:buNone/>
            </a:pPr>
            <a:r>
              <a:rPr lang="en-US" sz="1750" dirty="0">
                <a:solidFill>
                  <a:srgbClr val="383838"/>
                </a:solidFill>
                <a:latin typeface="DM Sans" pitchFamily="2" charset="77"/>
                <a:ea typeface="DM Sans" pitchFamily="34" charset="-122"/>
                <a:cs typeface="DM Sans" pitchFamily="34" charset="-120"/>
              </a:rPr>
              <a:t>Binary Classification </a:t>
            </a:r>
            <a:endParaRPr lang="en-US" sz="1750" dirty="0">
              <a:latin typeface="DM Sans" pitchFamily="2" charset="77"/>
            </a:endParaRPr>
          </a:p>
        </p:txBody>
      </p:sp>
      <p:sp>
        <p:nvSpPr>
          <p:cNvPr id="29" name="Text 8">
            <a:extLst>
              <a:ext uri="{FF2B5EF4-FFF2-40B4-BE49-F238E27FC236}">
                <a16:creationId xmlns:a16="http://schemas.microsoft.com/office/drawing/2014/main" id="{15CA91CC-2256-16F9-6210-6442CEF19A68}"/>
              </a:ext>
            </a:extLst>
          </p:cNvPr>
          <p:cNvSpPr/>
          <p:nvPr/>
        </p:nvSpPr>
        <p:spPr>
          <a:xfrm>
            <a:off x="9716691" y="3386733"/>
            <a:ext cx="3884176" cy="725805"/>
          </a:xfrm>
          <a:prstGeom prst="rect">
            <a:avLst/>
          </a:prstGeom>
          <a:noFill/>
          <a:ln/>
        </p:spPr>
        <p:txBody>
          <a:bodyPr wrap="square" lIns="0" tIns="0" rIns="0" bIns="0" rtlCol="0" anchor="t"/>
          <a:lstStyle/>
          <a:p>
            <a:pPr marL="0" indent="0">
              <a:lnSpc>
                <a:spcPts val="2850"/>
              </a:lnSpc>
              <a:buNone/>
            </a:pPr>
            <a:r>
              <a:rPr lang="en-US" sz="1750" dirty="0">
                <a:solidFill>
                  <a:srgbClr val="383838"/>
                </a:solidFill>
                <a:latin typeface="DM Sans" pitchFamily="2" charset="77"/>
                <a:ea typeface="DM Sans" pitchFamily="34" charset="-122"/>
                <a:cs typeface="DM Sans" pitchFamily="34" charset="-120"/>
              </a:rPr>
              <a:t>CNNs (for images), Logistic regression, SVM, Random Forests</a:t>
            </a:r>
            <a:endParaRPr lang="en-US" sz="1750" dirty="0">
              <a:latin typeface="DM Sans" pitchFamily="2" charset="77"/>
            </a:endParaRPr>
          </a:p>
        </p:txBody>
      </p:sp>
      <p:sp>
        <p:nvSpPr>
          <p:cNvPr id="30" name="Shape 9">
            <a:extLst>
              <a:ext uri="{FF2B5EF4-FFF2-40B4-BE49-F238E27FC236}">
                <a16:creationId xmlns:a16="http://schemas.microsoft.com/office/drawing/2014/main" id="{595C3058-2D0A-15C7-2728-3702B268A4A5}"/>
              </a:ext>
            </a:extLst>
          </p:cNvPr>
          <p:cNvSpPr/>
          <p:nvPr/>
        </p:nvSpPr>
        <p:spPr>
          <a:xfrm>
            <a:off x="801410" y="4256246"/>
            <a:ext cx="13026271" cy="1013222"/>
          </a:xfrm>
          <a:prstGeom prst="rect">
            <a:avLst/>
          </a:prstGeom>
          <a:solidFill>
            <a:srgbClr val="FFFFFF">
              <a:alpha val="4000"/>
            </a:srgbClr>
          </a:solidFill>
          <a:ln/>
        </p:spPr>
        <p:txBody>
          <a:bodyPr/>
          <a:lstStyle/>
          <a:p>
            <a:endParaRPr lang="en-US">
              <a:latin typeface="DM Sans" pitchFamily="2" charset="77"/>
            </a:endParaRPr>
          </a:p>
        </p:txBody>
      </p:sp>
      <p:sp>
        <p:nvSpPr>
          <p:cNvPr id="31" name="Text 10">
            <a:extLst>
              <a:ext uri="{FF2B5EF4-FFF2-40B4-BE49-F238E27FC236}">
                <a16:creationId xmlns:a16="http://schemas.microsoft.com/office/drawing/2014/main" id="{45B7D275-937A-081B-0681-C08AFC574077}"/>
              </a:ext>
            </a:extLst>
          </p:cNvPr>
          <p:cNvSpPr/>
          <p:nvPr/>
        </p:nvSpPr>
        <p:spPr>
          <a:xfrm>
            <a:off x="1029653" y="4399955"/>
            <a:ext cx="3884176" cy="362903"/>
          </a:xfrm>
          <a:prstGeom prst="rect">
            <a:avLst/>
          </a:prstGeom>
          <a:noFill/>
          <a:ln/>
        </p:spPr>
        <p:txBody>
          <a:bodyPr wrap="none" lIns="0" tIns="0" rIns="0" bIns="0" rtlCol="0" anchor="t"/>
          <a:lstStyle/>
          <a:p>
            <a:pPr marL="0" indent="0">
              <a:lnSpc>
                <a:spcPts val="2850"/>
              </a:lnSpc>
              <a:buNone/>
            </a:pPr>
            <a:r>
              <a:rPr lang="en-US" sz="1750" dirty="0">
                <a:solidFill>
                  <a:srgbClr val="383838"/>
                </a:solidFill>
                <a:latin typeface="DM Sans" pitchFamily="2" charset="77"/>
                <a:ea typeface="DM Sans" pitchFamily="34" charset="-122"/>
                <a:cs typeface="DM Sans" pitchFamily="34" charset="-120"/>
              </a:rPr>
              <a:t>Weather</a:t>
            </a:r>
            <a:r>
              <a:rPr lang="en-US" sz="1750" b="1" dirty="0">
                <a:solidFill>
                  <a:srgbClr val="383838"/>
                </a:solidFill>
                <a:latin typeface="DM Sans" pitchFamily="2" charset="77"/>
                <a:ea typeface="DM Sans" pitchFamily="34" charset="-122"/>
                <a:cs typeface="DM Sans" pitchFamily="34" charset="-120"/>
              </a:rPr>
              <a:t> </a:t>
            </a:r>
            <a:r>
              <a:rPr lang="en-US" sz="1750" dirty="0">
                <a:solidFill>
                  <a:srgbClr val="383838"/>
                </a:solidFill>
                <a:latin typeface="DM Sans" pitchFamily="2" charset="77"/>
                <a:ea typeface="DM Sans" pitchFamily="34" charset="-122"/>
                <a:cs typeface="DM Sans" pitchFamily="34" charset="-120"/>
              </a:rPr>
              <a:t>Prediction</a:t>
            </a:r>
            <a:endParaRPr lang="en-US" sz="1750" dirty="0">
              <a:latin typeface="DM Sans" pitchFamily="2" charset="77"/>
            </a:endParaRPr>
          </a:p>
        </p:txBody>
      </p:sp>
      <p:sp>
        <p:nvSpPr>
          <p:cNvPr id="32" name="Text 11">
            <a:extLst>
              <a:ext uri="{FF2B5EF4-FFF2-40B4-BE49-F238E27FC236}">
                <a16:creationId xmlns:a16="http://schemas.microsoft.com/office/drawing/2014/main" id="{8DA55FA6-91AA-32E5-3C90-FF68EBAF8AD7}"/>
              </a:ext>
            </a:extLst>
          </p:cNvPr>
          <p:cNvSpPr/>
          <p:nvPr/>
        </p:nvSpPr>
        <p:spPr>
          <a:xfrm>
            <a:off x="5375077" y="4399955"/>
            <a:ext cx="3880366" cy="362903"/>
          </a:xfrm>
          <a:prstGeom prst="rect">
            <a:avLst/>
          </a:prstGeom>
          <a:noFill/>
          <a:ln/>
        </p:spPr>
        <p:txBody>
          <a:bodyPr wrap="none" lIns="0" tIns="0" rIns="0" bIns="0" rtlCol="0" anchor="t"/>
          <a:lstStyle/>
          <a:p>
            <a:pPr marL="0" indent="0">
              <a:lnSpc>
                <a:spcPts val="2850"/>
              </a:lnSpc>
              <a:buNone/>
            </a:pPr>
            <a:r>
              <a:rPr lang="en-US" sz="1750" dirty="0">
                <a:solidFill>
                  <a:srgbClr val="383838"/>
                </a:solidFill>
                <a:latin typeface="DM Sans" pitchFamily="2" charset="77"/>
                <a:ea typeface="DM Sans" pitchFamily="34" charset="-122"/>
                <a:cs typeface="DM Sans" pitchFamily="34" charset="-120"/>
              </a:rPr>
              <a:t>Regression (temperature: 27℃)</a:t>
            </a:r>
          </a:p>
          <a:p>
            <a:pPr marL="0" indent="0">
              <a:lnSpc>
                <a:spcPts val="2850"/>
              </a:lnSpc>
              <a:buNone/>
            </a:pPr>
            <a:r>
              <a:rPr lang="en-US" sz="1750" dirty="0">
                <a:solidFill>
                  <a:srgbClr val="383838"/>
                </a:solidFill>
                <a:latin typeface="DM Sans" pitchFamily="2" charset="77"/>
              </a:rPr>
              <a:t>Classification (“Sunny”, “Rainy”)</a:t>
            </a:r>
            <a:endParaRPr lang="en-US" sz="1750" dirty="0">
              <a:latin typeface="DM Sans" pitchFamily="2" charset="77"/>
            </a:endParaRPr>
          </a:p>
        </p:txBody>
      </p:sp>
      <p:sp>
        <p:nvSpPr>
          <p:cNvPr id="33" name="Text 12">
            <a:extLst>
              <a:ext uri="{FF2B5EF4-FFF2-40B4-BE49-F238E27FC236}">
                <a16:creationId xmlns:a16="http://schemas.microsoft.com/office/drawing/2014/main" id="{7D66248C-A364-6CFB-EEB8-5E769252314B}"/>
              </a:ext>
            </a:extLst>
          </p:cNvPr>
          <p:cNvSpPr/>
          <p:nvPr/>
        </p:nvSpPr>
        <p:spPr>
          <a:xfrm>
            <a:off x="9716691" y="4399955"/>
            <a:ext cx="3884176" cy="725805"/>
          </a:xfrm>
          <a:prstGeom prst="rect">
            <a:avLst/>
          </a:prstGeom>
          <a:noFill/>
          <a:ln/>
        </p:spPr>
        <p:txBody>
          <a:bodyPr wrap="square" lIns="0" tIns="0" rIns="0" bIns="0" rtlCol="0" anchor="t"/>
          <a:lstStyle/>
          <a:p>
            <a:pPr>
              <a:lnSpc>
                <a:spcPts val="2850"/>
              </a:lnSpc>
            </a:pPr>
            <a:r>
              <a:rPr lang="en-US" sz="1750" dirty="0">
                <a:solidFill>
                  <a:srgbClr val="383838"/>
                </a:solidFill>
                <a:latin typeface="DM Sans" pitchFamily="2" charset="77"/>
                <a:ea typeface="DM Sans" pitchFamily="34" charset="-122"/>
                <a:cs typeface="DM Sans" pitchFamily="34" charset="-120"/>
              </a:rPr>
              <a:t>Linear Regression, Random Forests, Logistic Regression</a:t>
            </a:r>
            <a:endParaRPr lang="en-US" sz="1750" dirty="0">
              <a:latin typeface="DM Sans" pitchFamily="2" charset="77"/>
            </a:endParaRPr>
          </a:p>
        </p:txBody>
      </p:sp>
      <p:sp>
        <p:nvSpPr>
          <p:cNvPr id="34" name="Shape 13">
            <a:extLst>
              <a:ext uri="{FF2B5EF4-FFF2-40B4-BE49-F238E27FC236}">
                <a16:creationId xmlns:a16="http://schemas.microsoft.com/office/drawing/2014/main" id="{8BB61A51-4C6C-90DE-CA9F-35D02C06279B}"/>
              </a:ext>
            </a:extLst>
          </p:cNvPr>
          <p:cNvSpPr/>
          <p:nvPr/>
        </p:nvSpPr>
        <p:spPr>
          <a:xfrm>
            <a:off x="801410" y="5269468"/>
            <a:ext cx="13026271" cy="1739027"/>
          </a:xfrm>
          <a:prstGeom prst="rect">
            <a:avLst/>
          </a:prstGeom>
          <a:solidFill>
            <a:srgbClr val="000000">
              <a:alpha val="4000"/>
            </a:srgbClr>
          </a:solidFill>
          <a:ln/>
        </p:spPr>
        <p:txBody>
          <a:bodyPr/>
          <a:lstStyle/>
          <a:p>
            <a:endParaRPr lang="en-US">
              <a:latin typeface="DM Sans" pitchFamily="2" charset="77"/>
            </a:endParaRPr>
          </a:p>
        </p:txBody>
      </p:sp>
      <p:sp>
        <p:nvSpPr>
          <p:cNvPr id="35" name="Text 14">
            <a:extLst>
              <a:ext uri="{FF2B5EF4-FFF2-40B4-BE49-F238E27FC236}">
                <a16:creationId xmlns:a16="http://schemas.microsoft.com/office/drawing/2014/main" id="{79B2BE2E-ECD2-15D4-DC0B-3E5B7EE9C0CD}"/>
              </a:ext>
            </a:extLst>
          </p:cNvPr>
          <p:cNvSpPr/>
          <p:nvPr/>
        </p:nvSpPr>
        <p:spPr>
          <a:xfrm>
            <a:off x="1029653" y="5413177"/>
            <a:ext cx="3884176" cy="362903"/>
          </a:xfrm>
          <a:prstGeom prst="rect">
            <a:avLst/>
          </a:prstGeom>
          <a:noFill/>
          <a:ln/>
        </p:spPr>
        <p:txBody>
          <a:bodyPr wrap="none" lIns="0" tIns="0" rIns="0" bIns="0" rtlCol="0" anchor="t"/>
          <a:lstStyle/>
          <a:p>
            <a:pPr marL="0" indent="0">
              <a:lnSpc>
                <a:spcPts val="2850"/>
              </a:lnSpc>
              <a:buNone/>
            </a:pPr>
            <a:r>
              <a:rPr lang="en-US" sz="1750" dirty="0">
                <a:solidFill>
                  <a:srgbClr val="383838"/>
                </a:solidFill>
                <a:latin typeface="DM Sans" pitchFamily="2" charset="77"/>
                <a:ea typeface="DM Sans" pitchFamily="34" charset="-122"/>
                <a:cs typeface="DM Sans" pitchFamily="34" charset="-120"/>
              </a:rPr>
              <a:t>Product Recommendation</a:t>
            </a:r>
            <a:endParaRPr lang="en-US" sz="1750" dirty="0">
              <a:latin typeface="DM Sans" pitchFamily="2" charset="77"/>
            </a:endParaRPr>
          </a:p>
        </p:txBody>
      </p:sp>
      <p:sp>
        <p:nvSpPr>
          <p:cNvPr id="36" name="Text 15">
            <a:extLst>
              <a:ext uri="{FF2B5EF4-FFF2-40B4-BE49-F238E27FC236}">
                <a16:creationId xmlns:a16="http://schemas.microsoft.com/office/drawing/2014/main" id="{16542349-CB5B-4938-ADEA-8C3F0A9223C3}"/>
              </a:ext>
            </a:extLst>
          </p:cNvPr>
          <p:cNvSpPr/>
          <p:nvPr/>
        </p:nvSpPr>
        <p:spPr>
          <a:xfrm>
            <a:off x="5375077" y="5413177"/>
            <a:ext cx="3880366" cy="725805"/>
          </a:xfrm>
          <a:prstGeom prst="rect">
            <a:avLst/>
          </a:prstGeom>
          <a:noFill/>
          <a:ln/>
        </p:spPr>
        <p:txBody>
          <a:bodyPr wrap="square" lIns="0" tIns="0" rIns="0" bIns="0" rtlCol="0" anchor="t"/>
          <a:lstStyle/>
          <a:p>
            <a:pPr marL="0" indent="0">
              <a:lnSpc>
                <a:spcPts val="2850"/>
              </a:lnSpc>
              <a:buNone/>
            </a:pPr>
            <a:r>
              <a:rPr lang="en-US" sz="1750" dirty="0">
                <a:solidFill>
                  <a:srgbClr val="383838"/>
                </a:solidFill>
                <a:latin typeface="DM Sans" pitchFamily="2" charset="77"/>
                <a:ea typeface="DM Sans" pitchFamily="34" charset="-122"/>
                <a:cs typeface="DM Sans" pitchFamily="34" charset="-120"/>
              </a:rPr>
              <a:t>Clustering</a:t>
            </a:r>
          </a:p>
          <a:p>
            <a:pPr marL="0" indent="0">
              <a:lnSpc>
                <a:spcPts val="2850"/>
              </a:lnSpc>
              <a:buNone/>
            </a:pPr>
            <a:r>
              <a:rPr lang="en-US" sz="1750" dirty="0">
                <a:solidFill>
                  <a:srgbClr val="383838"/>
                </a:solidFill>
                <a:latin typeface="DM Sans" pitchFamily="2" charset="77"/>
                <a:ea typeface="DM Sans" pitchFamily="34" charset="-122"/>
                <a:cs typeface="DM Sans" pitchFamily="34" charset="-120"/>
              </a:rPr>
              <a:t>Association Rule Mining</a:t>
            </a:r>
          </a:p>
          <a:p>
            <a:pPr marL="0" indent="0">
              <a:lnSpc>
                <a:spcPts val="2850"/>
              </a:lnSpc>
              <a:buNone/>
            </a:pPr>
            <a:r>
              <a:rPr lang="en-US" sz="1750" dirty="0">
                <a:solidFill>
                  <a:srgbClr val="383838"/>
                </a:solidFill>
                <a:latin typeface="DM Sans" pitchFamily="2" charset="77"/>
                <a:ea typeface="DM Sans" pitchFamily="34" charset="-122"/>
                <a:cs typeface="DM Sans" pitchFamily="34" charset="-120"/>
              </a:rPr>
              <a:t> </a:t>
            </a:r>
            <a:endParaRPr lang="en-US" sz="1750" dirty="0">
              <a:latin typeface="DM Sans" pitchFamily="2" charset="77"/>
            </a:endParaRPr>
          </a:p>
        </p:txBody>
      </p:sp>
      <p:sp>
        <p:nvSpPr>
          <p:cNvPr id="37" name="Text 16">
            <a:extLst>
              <a:ext uri="{FF2B5EF4-FFF2-40B4-BE49-F238E27FC236}">
                <a16:creationId xmlns:a16="http://schemas.microsoft.com/office/drawing/2014/main" id="{B98E6B8A-A009-24B8-45F4-4D4FE03CFA60}"/>
              </a:ext>
            </a:extLst>
          </p:cNvPr>
          <p:cNvSpPr/>
          <p:nvPr/>
        </p:nvSpPr>
        <p:spPr>
          <a:xfrm>
            <a:off x="9716691" y="5413177"/>
            <a:ext cx="3884176" cy="1451610"/>
          </a:xfrm>
          <a:prstGeom prst="rect">
            <a:avLst/>
          </a:prstGeom>
          <a:noFill/>
          <a:ln/>
        </p:spPr>
        <p:txBody>
          <a:bodyPr wrap="square" lIns="0" tIns="0" rIns="0" bIns="0" rtlCol="0" anchor="t"/>
          <a:lstStyle/>
          <a:p>
            <a:pPr marL="0" indent="0">
              <a:lnSpc>
                <a:spcPts val="2850"/>
              </a:lnSpc>
              <a:buNone/>
            </a:pPr>
            <a:r>
              <a:rPr lang="en-US" sz="1750" dirty="0">
                <a:solidFill>
                  <a:srgbClr val="383838"/>
                </a:solidFill>
                <a:latin typeface="DM Sans" pitchFamily="2" charset="77"/>
                <a:ea typeface="DM Sans" pitchFamily="34" charset="-122"/>
                <a:cs typeface="DM Sans" pitchFamily="34" charset="-120"/>
              </a:rPr>
              <a:t>K-means Clustering</a:t>
            </a:r>
            <a:endParaRPr lang="en-US" sz="1750" dirty="0">
              <a:latin typeface="DM Sans" pitchFamily="2" charset="77"/>
            </a:endParaRPr>
          </a:p>
        </p:txBody>
      </p:sp>
      <p:sp>
        <p:nvSpPr>
          <p:cNvPr id="39" name="Rectangle 38">
            <a:extLst>
              <a:ext uri="{FF2B5EF4-FFF2-40B4-BE49-F238E27FC236}">
                <a16:creationId xmlns:a16="http://schemas.microsoft.com/office/drawing/2014/main" id="{29AC96F4-BA4B-F3E1-8B4A-54CFDC86E976}"/>
              </a:ext>
            </a:extLst>
          </p:cNvPr>
          <p:cNvSpPr/>
          <p:nvPr/>
        </p:nvSpPr>
        <p:spPr>
          <a:xfrm>
            <a:off x="12777849" y="7528956"/>
            <a:ext cx="1852551" cy="7006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7246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2" grpId="0" animBg="1"/>
      <p:bldP spid="33" grpId="0" animBg="1"/>
      <p:bldP spid="36" grpId="0" animBg="1"/>
      <p:bldP spid="3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6CDA1-A3FC-5921-FC53-FADECDB5587D}"/>
            </a:ext>
          </a:extLst>
        </p:cNvPr>
        <p:cNvGrpSpPr/>
        <p:nvPr/>
      </p:nvGrpSpPr>
      <p:grpSpPr>
        <a:xfrm>
          <a:off x="0" y="0"/>
          <a:ext cx="0" cy="0"/>
          <a:chOff x="0" y="0"/>
          <a:chExt cx="0" cy="0"/>
        </a:xfrm>
      </p:grpSpPr>
      <p:sp>
        <p:nvSpPr>
          <p:cNvPr id="21" name="Shape 0">
            <a:extLst>
              <a:ext uri="{FF2B5EF4-FFF2-40B4-BE49-F238E27FC236}">
                <a16:creationId xmlns:a16="http://schemas.microsoft.com/office/drawing/2014/main" id="{0A892DDB-E60D-01A1-003B-012BC0929F40}"/>
              </a:ext>
            </a:extLst>
          </p:cNvPr>
          <p:cNvSpPr/>
          <p:nvPr/>
        </p:nvSpPr>
        <p:spPr>
          <a:xfrm>
            <a:off x="793790" y="2585085"/>
            <a:ext cx="13042821" cy="4431030"/>
          </a:xfrm>
          <a:prstGeom prst="roundRect">
            <a:avLst>
              <a:gd name="adj" fmla="val 768"/>
            </a:avLst>
          </a:prstGeom>
          <a:noFill/>
          <a:ln w="7620">
            <a:solidFill>
              <a:srgbClr val="000000">
                <a:alpha val="8000"/>
              </a:srgbClr>
            </a:solidFill>
            <a:prstDash val="solid"/>
          </a:ln>
        </p:spPr>
        <p:txBody>
          <a:bodyPr/>
          <a:lstStyle/>
          <a:p>
            <a:endParaRPr lang="en-US"/>
          </a:p>
        </p:txBody>
      </p:sp>
      <p:sp>
        <p:nvSpPr>
          <p:cNvPr id="22" name="Shape 1">
            <a:extLst>
              <a:ext uri="{FF2B5EF4-FFF2-40B4-BE49-F238E27FC236}">
                <a16:creationId xmlns:a16="http://schemas.microsoft.com/office/drawing/2014/main" id="{EF2AAC8E-071A-B2DC-C3EE-FBF9711C9ED0}"/>
              </a:ext>
            </a:extLst>
          </p:cNvPr>
          <p:cNvSpPr/>
          <p:nvPr/>
        </p:nvSpPr>
        <p:spPr>
          <a:xfrm>
            <a:off x="801410" y="2592705"/>
            <a:ext cx="13026271" cy="650319"/>
          </a:xfrm>
          <a:prstGeom prst="rect">
            <a:avLst/>
          </a:prstGeom>
          <a:solidFill>
            <a:srgbClr val="FFFFFF">
              <a:alpha val="4000"/>
            </a:srgbClr>
          </a:solidFill>
          <a:ln/>
        </p:spPr>
        <p:txBody>
          <a:bodyPr/>
          <a:lstStyle/>
          <a:p>
            <a:endParaRPr lang="en-US"/>
          </a:p>
        </p:txBody>
      </p:sp>
      <p:sp>
        <p:nvSpPr>
          <p:cNvPr id="23" name="Text 2">
            <a:extLst>
              <a:ext uri="{FF2B5EF4-FFF2-40B4-BE49-F238E27FC236}">
                <a16:creationId xmlns:a16="http://schemas.microsoft.com/office/drawing/2014/main" id="{D112C37E-B615-72A8-593A-E92A3BB2BA3E}"/>
              </a:ext>
            </a:extLst>
          </p:cNvPr>
          <p:cNvSpPr/>
          <p:nvPr/>
        </p:nvSpPr>
        <p:spPr>
          <a:xfrm>
            <a:off x="1029653" y="2736413"/>
            <a:ext cx="3884176" cy="362903"/>
          </a:xfrm>
          <a:prstGeom prst="rect">
            <a:avLst/>
          </a:prstGeom>
          <a:noFill/>
          <a:ln/>
        </p:spPr>
        <p:txBody>
          <a:bodyPr wrap="none" lIns="0" tIns="0" rIns="0" bIns="0" rtlCol="0" anchor="t"/>
          <a:lstStyle/>
          <a:p>
            <a:pPr marL="0" indent="0">
              <a:lnSpc>
                <a:spcPts val="2850"/>
              </a:lnSpc>
              <a:buNone/>
            </a:pPr>
            <a:r>
              <a:rPr lang="en-US" sz="2000" b="1" dirty="0">
                <a:solidFill>
                  <a:srgbClr val="383838"/>
                </a:solidFill>
                <a:latin typeface="PT Serif" panose="020A0603040505020204" pitchFamily="18" charset="77"/>
                <a:ea typeface="DM Sans" pitchFamily="34" charset="-122"/>
                <a:cs typeface="DM Sans" pitchFamily="34" charset="-120"/>
              </a:rPr>
              <a:t>Problem</a:t>
            </a:r>
            <a:endParaRPr lang="en-US" sz="2000" dirty="0">
              <a:latin typeface="PT Serif" panose="020A0603040505020204" pitchFamily="18" charset="77"/>
            </a:endParaRPr>
          </a:p>
        </p:txBody>
      </p:sp>
      <p:sp>
        <p:nvSpPr>
          <p:cNvPr id="24" name="Text 3">
            <a:extLst>
              <a:ext uri="{FF2B5EF4-FFF2-40B4-BE49-F238E27FC236}">
                <a16:creationId xmlns:a16="http://schemas.microsoft.com/office/drawing/2014/main" id="{D06F5E43-0E00-88D6-58FC-F770D3887F2A}"/>
              </a:ext>
            </a:extLst>
          </p:cNvPr>
          <p:cNvSpPr/>
          <p:nvPr/>
        </p:nvSpPr>
        <p:spPr>
          <a:xfrm>
            <a:off x="5375077" y="2736413"/>
            <a:ext cx="3880366" cy="362903"/>
          </a:xfrm>
          <a:prstGeom prst="rect">
            <a:avLst/>
          </a:prstGeom>
          <a:noFill/>
          <a:ln/>
        </p:spPr>
        <p:txBody>
          <a:bodyPr wrap="none" lIns="0" tIns="0" rIns="0" bIns="0" rtlCol="0" anchor="t"/>
          <a:lstStyle/>
          <a:p>
            <a:pPr marL="0" indent="0">
              <a:lnSpc>
                <a:spcPts val="2850"/>
              </a:lnSpc>
              <a:buNone/>
            </a:pPr>
            <a:r>
              <a:rPr lang="en-US" sz="2000" b="1" dirty="0">
                <a:solidFill>
                  <a:srgbClr val="383838"/>
                </a:solidFill>
                <a:latin typeface="PT Serif" panose="020A0603040505020204" pitchFamily="18" charset="77"/>
                <a:ea typeface="DM Sans" pitchFamily="34" charset="-122"/>
                <a:cs typeface="DM Sans" pitchFamily="34" charset="-120"/>
              </a:rPr>
              <a:t>Generalization Difficulty</a:t>
            </a:r>
            <a:endParaRPr lang="en-US" sz="2000" b="1" dirty="0">
              <a:latin typeface="PT Serif" panose="020A0603040505020204" pitchFamily="18" charset="77"/>
            </a:endParaRPr>
          </a:p>
        </p:txBody>
      </p:sp>
      <p:sp>
        <p:nvSpPr>
          <p:cNvPr id="25" name="Text 4">
            <a:extLst>
              <a:ext uri="{FF2B5EF4-FFF2-40B4-BE49-F238E27FC236}">
                <a16:creationId xmlns:a16="http://schemas.microsoft.com/office/drawing/2014/main" id="{B92C428D-F430-5D73-2660-9DF7AEEB098D}"/>
              </a:ext>
            </a:extLst>
          </p:cNvPr>
          <p:cNvSpPr/>
          <p:nvPr/>
        </p:nvSpPr>
        <p:spPr>
          <a:xfrm>
            <a:off x="9716691" y="2736413"/>
            <a:ext cx="3884176" cy="362903"/>
          </a:xfrm>
          <a:prstGeom prst="rect">
            <a:avLst/>
          </a:prstGeom>
          <a:noFill/>
          <a:ln/>
        </p:spPr>
        <p:txBody>
          <a:bodyPr wrap="none" lIns="0" tIns="0" rIns="0" bIns="0" rtlCol="0" anchor="t"/>
          <a:lstStyle/>
          <a:p>
            <a:pPr marL="0" indent="0">
              <a:lnSpc>
                <a:spcPts val="2850"/>
              </a:lnSpc>
              <a:buNone/>
            </a:pPr>
            <a:r>
              <a:rPr lang="en-US" sz="2000" b="1" dirty="0">
                <a:latin typeface="PT Serif" panose="020A0603040505020204" pitchFamily="18" charset="77"/>
              </a:rPr>
              <a:t>Reasoning</a:t>
            </a:r>
          </a:p>
        </p:txBody>
      </p:sp>
      <p:sp>
        <p:nvSpPr>
          <p:cNvPr id="26" name="Shape 5">
            <a:extLst>
              <a:ext uri="{FF2B5EF4-FFF2-40B4-BE49-F238E27FC236}">
                <a16:creationId xmlns:a16="http://schemas.microsoft.com/office/drawing/2014/main" id="{AD241B10-86A2-1F92-73C5-DFEE5D874B71}"/>
              </a:ext>
            </a:extLst>
          </p:cNvPr>
          <p:cNvSpPr/>
          <p:nvPr/>
        </p:nvSpPr>
        <p:spPr>
          <a:xfrm>
            <a:off x="801410" y="3243024"/>
            <a:ext cx="13026271" cy="1013222"/>
          </a:xfrm>
          <a:prstGeom prst="rect">
            <a:avLst/>
          </a:prstGeom>
          <a:solidFill>
            <a:srgbClr val="000000">
              <a:alpha val="4000"/>
            </a:srgbClr>
          </a:solidFill>
          <a:ln/>
        </p:spPr>
        <p:txBody>
          <a:bodyPr/>
          <a:lstStyle/>
          <a:p>
            <a:endParaRPr lang="en-US">
              <a:latin typeface="DM Sans" pitchFamily="2" charset="77"/>
            </a:endParaRPr>
          </a:p>
        </p:txBody>
      </p:sp>
      <p:sp>
        <p:nvSpPr>
          <p:cNvPr id="27" name="Text 6">
            <a:extLst>
              <a:ext uri="{FF2B5EF4-FFF2-40B4-BE49-F238E27FC236}">
                <a16:creationId xmlns:a16="http://schemas.microsoft.com/office/drawing/2014/main" id="{AB314190-EF61-920B-AB29-47E4B71C2469}"/>
              </a:ext>
            </a:extLst>
          </p:cNvPr>
          <p:cNvSpPr/>
          <p:nvPr/>
        </p:nvSpPr>
        <p:spPr>
          <a:xfrm>
            <a:off x="1029653" y="3386733"/>
            <a:ext cx="3884176" cy="362903"/>
          </a:xfrm>
          <a:prstGeom prst="rect">
            <a:avLst/>
          </a:prstGeom>
          <a:noFill/>
          <a:ln/>
        </p:spPr>
        <p:txBody>
          <a:bodyPr wrap="none" lIns="0" tIns="0" rIns="0" bIns="0" rtlCol="0" anchor="t"/>
          <a:lstStyle/>
          <a:p>
            <a:pPr marL="0" indent="0">
              <a:lnSpc>
                <a:spcPts val="2850"/>
              </a:lnSpc>
              <a:buNone/>
            </a:pPr>
            <a:r>
              <a:rPr lang="en-US" sz="1750" dirty="0">
                <a:solidFill>
                  <a:srgbClr val="383838"/>
                </a:solidFill>
                <a:latin typeface="DM Sans" pitchFamily="2" charset="77"/>
                <a:ea typeface="DM Sans" pitchFamily="34" charset="-122"/>
                <a:cs typeface="DM Sans" pitchFamily="34" charset="-120"/>
              </a:rPr>
              <a:t>Skin Cancer Screening</a:t>
            </a:r>
            <a:endParaRPr lang="en-US" sz="1750" dirty="0">
              <a:latin typeface="DM Sans" pitchFamily="2" charset="77"/>
            </a:endParaRPr>
          </a:p>
        </p:txBody>
      </p:sp>
      <p:sp>
        <p:nvSpPr>
          <p:cNvPr id="28" name="Text 7">
            <a:extLst>
              <a:ext uri="{FF2B5EF4-FFF2-40B4-BE49-F238E27FC236}">
                <a16:creationId xmlns:a16="http://schemas.microsoft.com/office/drawing/2014/main" id="{8D6B420C-6E77-8ED6-A90F-463EE52F3159}"/>
              </a:ext>
            </a:extLst>
          </p:cNvPr>
          <p:cNvSpPr/>
          <p:nvPr/>
        </p:nvSpPr>
        <p:spPr>
          <a:xfrm>
            <a:off x="5375077" y="3386733"/>
            <a:ext cx="3880366" cy="362903"/>
          </a:xfrm>
          <a:prstGeom prst="rect">
            <a:avLst/>
          </a:prstGeom>
          <a:noFill/>
          <a:ln/>
        </p:spPr>
        <p:txBody>
          <a:bodyPr wrap="none" lIns="0" tIns="0" rIns="0" bIns="0" rtlCol="0" anchor="t"/>
          <a:lstStyle/>
          <a:p>
            <a:pPr marL="0" indent="0">
              <a:lnSpc>
                <a:spcPts val="2850"/>
              </a:lnSpc>
              <a:buNone/>
            </a:pPr>
            <a:r>
              <a:rPr lang="en-US" sz="1750" dirty="0">
                <a:solidFill>
                  <a:srgbClr val="383838"/>
                </a:solidFill>
                <a:latin typeface="DM Sans" pitchFamily="2" charset="77"/>
                <a:ea typeface="DM Sans" pitchFamily="34" charset="-122"/>
                <a:cs typeface="DM Sans" pitchFamily="34" charset="-120"/>
              </a:rPr>
              <a:t>Difficult</a:t>
            </a:r>
            <a:endParaRPr lang="en-US" sz="1750" dirty="0">
              <a:latin typeface="DM Sans" pitchFamily="2" charset="77"/>
            </a:endParaRPr>
          </a:p>
        </p:txBody>
      </p:sp>
      <p:sp>
        <p:nvSpPr>
          <p:cNvPr id="29" name="Text 8">
            <a:extLst>
              <a:ext uri="{FF2B5EF4-FFF2-40B4-BE49-F238E27FC236}">
                <a16:creationId xmlns:a16="http://schemas.microsoft.com/office/drawing/2014/main" id="{F4D85A50-5361-CCC0-DD2C-26BD6DC41797}"/>
              </a:ext>
            </a:extLst>
          </p:cNvPr>
          <p:cNvSpPr/>
          <p:nvPr/>
        </p:nvSpPr>
        <p:spPr>
          <a:xfrm>
            <a:off x="9716691" y="3386733"/>
            <a:ext cx="3884176" cy="725805"/>
          </a:xfrm>
          <a:prstGeom prst="rect">
            <a:avLst/>
          </a:prstGeom>
          <a:noFill/>
          <a:ln/>
        </p:spPr>
        <p:txBody>
          <a:bodyPr wrap="square" lIns="0" tIns="0" rIns="0" bIns="0" rtlCol="0" anchor="t"/>
          <a:lstStyle/>
          <a:p>
            <a:pPr marL="0" indent="0">
              <a:lnSpc>
                <a:spcPts val="2850"/>
              </a:lnSpc>
              <a:buNone/>
            </a:pPr>
            <a:r>
              <a:rPr lang="en-US" sz="1750" dirty="0">
                <a:solidFill>
                  <a:srgbClr val="383838"/>
                </a:solidFill>
                <a:latin typeface="DM Sans" pitchFamily="2" charset="77"/>
                <a:ea typeface="DM Sans" pitchFamily="34" charset="-122"/>
                <a:cs typeface="DM Sans" pitchFamily="34" charset="-120"/>
              </a:rPr>
              <a:t>Age biases </a:t>
            </a:r>
            <a:endParaRPr lang="en-US" sz="1750" dirty="0">
              <a:latin typeface="DM Sans" pitchFamily="2" charset="77"/>
            </a:endParaRPr>
          </a:p>
        </p:txBody>
      </p:sp>
      <p:sp>
        <p:nvSpPr>
          <p:cNvPr id="30" name="Shape 9">
            <a:extLst>
              <a:ext uri="{FF2B5EF4-FFF2-40B4-BE49-F238E27FC236}">
                <a16:creationId xmlns:a16="http://schemas.microsoft.com/office/drawing/2014/main" id="{32A6550A-5DD8-F3AA-56CD-C2F510DE325A}"/>
              </a:ext>
            </a:extLst>
          </p:cNvPr>
          <p:cNvSpPr/>
          <p:nvPr/>
        </p:nvSpPr>
        <p:spPr>
          <a:xfrm>
            <a:off x="801410" y="4256246"/>
            <a:ext cx="13026271" cy="1013222"/>
          </a:xfrm>
          <a:prstGeom prst="rect">
            <a:avLst/>
          </a:prstGeom>
          <a:solidFill>
            <a:srgbClr val="FFFFFF">
              <a:alpha val="4000"/>
            </a:srgbClr>
          </a:solidFill>
          <a:ln/>
        </p:spPr>
        <p:txBody>
          <a:bodyPr/>
          <a:lstStyle/>
          <a:p>
            <a:endParaRPr lang="en-US">
              <a:latin typeface="DM Sans" pitchFamily="2" charset="77"/>
            </a:endParaRPr>
          </a:p>
        </p:txBody>
      </p:sp>
      <p:sp>
        <p:nvSpPr>
          <p:cNvPr id="31" name="Text 10">
            <a:extLst>
              <a:ext uri="{FF2B5EF4-FFF2-40B4-BE49-F238E27FC236}">
                <a16:creationId xmlns:a16="http://schemas.microsoft.com/office/drawing/2014/main" id="{C2790FA1-E2BC-F0FE-E655-D71BE9DFA4E9}"/>
              </a:ext>
            </a:extLst>
          </p:cNvPr>
          <p:cNvSpPr/>
          <p:nvPr/>
        </p:nvSpPr>
        <p:spPr>
          <a:xfrm>
            <a:off x="1029653" y="4399955"/>
            <a:ext cx="3884176" cy="362903"/>
          </a:xfrm>
          <a:prstGeom prst="rect">
            <a:avLst/>
          </a:prstGeom>
          <a:noFill/>
          <a:ln/>
        </p:spPr>
        <p:txBody>
          <a:bodyPr wrap="none" lIns="0" tIns="0" rIns="0" bIns="0" rtlCol="0" anchor="t"/>
          <a:lstStyle/>
          <a:p>
            <a:pPr marL="0" indent="0">
              <a:lnSpc>
                <a:spcPts val="2850"/>
              </a:lnSpc>
              <a:buNone/>
            </a:pPr>
            <a:r>
              <a:rPr lang="en-US" sz="1750" dirty="0">
                <a:solidFill>
                  <a:srgbClr val="383838"/>
                </a:solidFill>
                <a:latin typeface="DM Sans" pitchFamily="2" charset="77"/>
                <a:ea typeface="DM Sans" pitchFamily="34" charset="-122"/>
                <a:cs typeface="DM Sans" pitchFamily="34" charset="-120"/>
              </a:rPr>
              <a:t>Weather</a:t>
            </a:r>
            <a:r>
              <a:rPr lang="en-US" sz="1750" b="1" dirty="0">
                <a:solidFill>
                  <a:srgbClr val="383838"/>
                </a:solidFill>
                <a:latin typeface="DM Sans" pitchFamily="2" charset="77"/>
                <a:ea typeface="DM Sans" pitchFamily="34" charset="-122"/>
                <a:cs typeface="DM Sans" pitchFamily="34" charset="-120"/>
              </a:rPr>
              <a:t> </a:t>
            </a:r>
            <a:r>
              <a:rPr lang="en-US" sz="1750" dirty="0">
                <a:solidFill>
                  <a:srgbClr val="383838"/>
                </a:solidFill>
                <a:latin typeface="DM Sans" pitchFamily="2" charset="77"/>
                <a:ea typeface="DM Sans" pitchFamily="34" charset="-122"/>
                <a:cs typeface="DM Sans" pitchFamily="34" charset="-120"/>
              </a:rPr>
              <a:t>Prediction</a:t>
            </a:r>
            <a:endParaRPr lang="en-US" sz="1750" dirty="0">
              <a:latin typeface="DM Sans" pitchFamily="2" charset="77"/>
            </a:endParaRPr>
          </a:p>
        </p:txBody>
      </p:sp>
      <p:sp>
        <p:nvSpPr>
          <p:cNvPr id="32" name="Text 11">
            <a:extLst>
              <a:ext uri="{FF2B5EF4-FFF2-40B4-BE49-F238E27FC236}">
                <a16:creationId xmlns:a16="http://schemas.microsoft.com/office/drawing/2014/main" id="{F4ADB4FB-6204-EB51-36C3-A851348B6D67}"/>
              </a:ext>
            </a:extLst>
          </p:cNvPr>
          <p:cNvSpPr/>
          <p:nvPr/>
        </p:nvSpPr>
        <p:spPr>
          <a:xfrm>
            <a:off x="5375077" y="4399955"/>
            <a:ext cx="3880366" cy="362903"/>
          </a:xfrm>
          <a:prstGeom prst="rect">
            <a:avLst/>
          </a:prstGeom>
          <a:noFill/>
          <a:ln/>
        </p:spPr>
        <p:txBody>
          <a:bodyPr wrap="none" lIns="0" tIns="0" rIns="0" bIns="0" rtlCol="0" anchor="t"/>
          <a:lstStyle/>
          <a:p>
            <a:pPr marL="0" indent="0">
              <a:lnSpc>
                <a:spcPts val="2850"/>
              </a:lnSpc>
              <a:buNone/>
            </a:pPr>
            <a:r>
              <a:rPr lang="en-US" sz="1750" dirty="0">
                <a:solidFill>
                  <a:srgbClr val="383838"/>
                </a:solidFill>
                <a:latin typeface="DM Sans" pitchFamily="2" charset="77"/>
                <a:ea typeface="DM Sans" pitchFamily="34" charset="-122"/>
                <a:cs typeface="DM Sans" pitchFamily="34" charset="-120"/>
              </a:rPr>
              <a:t>Easy</a:t>
            </a:r>
            <a:endParaRPr lang="en-US" sz="1750" dirty="0">
              <a:latin typeface="DM Sans" pitchFamily="2" charset="77"/>
            </a:endParaRPr>
          </a:p>
        </p:txBody>
      </p:sp>
      <p:sp>
        <p:nvSpPr>
          <p:cNvPr id="33" name="Text 12">
            <a:extLst>
              <a:ext uri="{FF2B5EF4-FFF2-40B4-BE49-F238E27FC236}">
                <a16:creationId xmlns:a16="http://schemas.microsoft.com/office/drawing/2014/main" id="{56EBC3D3-7135-2F15-29E2-B90CF834076F}"/>
              </a:ext>
            </a:extLst>
          </p:cNvPr>
          <p:cNvSpPr/>
          <p:nvPr/>
        </p:nvSpPr>
        <p:spPr>
          <a:xfrm>
            <a:off x="9716691" y="4399955"/>
            <a:ext cx="4179094" cy="725805"/>
          </a:xfrm>
          <a:prstGeom prst="rect">
            <a:avLst/>
          </a:prstGeom>
          <a:noFill/>
          <a:ln/>
        </p:spPr>
        <p:txBody>
          <a:bodyPr wrap="square" lIns="0" tIns="0" rIns="0" bIns="0" rtlCol="0" anchor="t"/>
          <a:lstStyle/>
          <a:p>
            <a:pPr>
              <a:lnSpc>
                <a:spcPts val="2850"/>
              </a:lnSpc>
            </a:pPr>
            <a:r>
              <a:rPr lang="en-US" sz="1750" dirty="0">
                <a:solidFill>
                  <a:srgbClr val="383838"/>
                </a:solidFill>
                <a:latin typeface="DM Sans" pitchFamily="2" charset="77"/>
                <a:ea typeface="DM Sans" pitchFamily="34" charset="-122"/>
                <a:cs typeface="DM Sans" pitchFamily="34" charset="-120"/>
              </a:rPr>
              <a:t>Add geographic information (longitude, altitude, distance from ocean)</a:t>
            </a:r>
            <a:endParaRPr lang="en-US" sz="1750" dirty="0">
              <a:latin typeface="DM Sans" pitchFamily="2" charset="77"/>
            </a:endParaRPr>
          </a:p>
        </p:txBody>
      </p:sp>
      <p:sp>
        <p:nvSpPr>
          <p:cNvPr id="34" name="Shape 13">
            <a:extLst>
              <a:ext uri="{FF2B5EF4-FFF2-40B4-BE49-F238E27FC236}">
                <a16:creationId xmlns:a16="http://schemas.microsoft.com/office/drawing/2014/main" id="{EF2A1599-627E-E451-93F0-9572B1AC02D1}"/>
              </a:ext>
            </a:extLst>
          </p:cNvPr>
          <p:cNvSpPr/>
          <p:nvPr/>
        </p:nvSpPr>
        <p:spPr>
          <a:xfrm>
            <a:off x="801410" y="5269468"/>
            <a:ext cx="13026271" cy="1739027"/>
          </a:xfrm>
          <a:prstGeom prst="rect">
            <a:avLst/>
          </a:prstGeom>
          <a:solidFill>
            <a:srgbClr val="000000">
              <a:alpha val="4000"/>
            </a:srgbClr>
          </a:solidFill>
          <a:ln/>
        </p:spPr>
        <p:txBody>
          <a:bodyPr/>
          <a:lstStyle/>
          <a:p>
            <a:endParaRPr lang="en-US">
              <a:latin typeface="DM Sans" pitchFamily="2" charset="77"/>
            </a:endParaRPr>
          </a:p>
        </p:txBody>
      </p:sp>
      <p:sp>
        <p:nvSpPr>
          <p:cNvPr id="35" name="Text 14">
            <a:extLst>
              <a:ext uri="{FF2B5EF4-FFF2-40B4-BE49-F238E27FC236}">
                <a16:creationId xmlns:a16="http://schemas.microsoft.com/office/drawing/2014/main" id="{26C6BE67-FA9A-8741-0A87-0AB71875F21C}"/>
              </a:ext>
            </a:extLst>
          </p:cNvPr>
          <p:cNvSpPr/>
          <p:nvPr/>
        </p:nvSpPr>
        <p:spPr>
          <a:xfrm>
            <a:off x="1029653" y="5413177"/>
            <a:ext cx="3884176" cy="362903"/>
          </a:xfrm>
          <a:prstGeom prst="rect">
            <a:avLst/>
          </a:prstGeom>
          <a:noFill/>
          <a:ln/>
        </p:spPr>
        <p:txBody>
          <a:bodyPr wrap="none" lIns="0" tIns="0" rIns="0" bIns="0" rtlCol="0" anchor="t"/>
          <a:lstStyle/>
          <a:p>
            <a:pPr marL="0" indent="0">
              <a:lnSpc>
                <a:spcPts val="2850"/>
              </a:lnSpc>
              <a:buNone/>
            </a:pPr>
            <a:r>
              <a:rPr lang="en-US" sz="1750" dirty="0">
                <a:solidFill>
                  <a:srgbClr val="383838"/>
                </a:solidFill>
                <a:latin typeface="DM Sans" pitchFamily="2" charset="77"/>
                <a:ea typeface="DM Sans" pitchFamily="34" charset="-122"/>
                <a:cs typeface="DM Sans" pitchFamily="34" charset="-120"/>
              </a:rPr>
              <a:t>Product Recommendation</a:t>
            </a:r>
            <a:endParaRPr lang="en-US" sz="1750" dirty="0">
              <a:latin typeface="DM Sans" pitchFamily="2" charset="77"/>
            </a:endParaRPr>
          </a:p>
        </p:txBody>
      </p:sp>
      <p:sp>
        <p:nvSpPr>
          <p:cNvPr id="36" name="Text 15">
            <a:extLst>
              <a:ext uri="{FF2B5EF4-FFF2-40B4-BE49-F238E27FC236}">
                <a16:creationId xmlns:a16="http://schemas.microsoft.com/office/drawing/2014/main" id="{D4990923-30CF-B45F-211E-9C19A98CA085}"/>
              </a:ext>
            </a:extLst>
          </p:cNvPr>
          <p:cNvSpPr/>
          <p:nvPr/>
        </p:nvSpPr>
        <p:spPr>
          <a:xfrm>
            <a:off x="5375077" y="5413177"/>
            <a:ext cx="3880366" cy="725805"/>
          </a:xfrm>
          <a:prstGeom prst="rect">
            <a:avLst/>
          </a:prstGeom>
          <a:noFill/>
          <a:ln/>
        </p:spPr>
        <p:txBody>
          <a:bodyPr wrap="square" lIns="0" tIns="0" rIns="0" bIns="0" rtlCol="0" anchor="t"/>
          <a:lstStyle/>
          <a:p>
            <a:pPr marL="0" indent="0">
              <a:lnSpc>
                <a:spcPts val="2850"/>
              </a:lnSpc>
              <a:buNone/>
            </a:pPr>
            <a:r>
              <a:rPr lang="en-US" sz="1750" dirty="0">
                <a:solidFill>
                  <a:srgbClr val="383838"/>
                </a:solidFill>
                <a:latin typeface="DM Sans" pitchFamily="2" charset="77"/>
                <a:ea typeface="DM Sans" pitchFamily="34" charset="-122"/>
                <a:cs typeface="DM Sans" pitchFamily="34" charset="-120"/>
              </a:rPr>
              <a:t>Difficult</a:t>
            </a:r>
            <a:endParaRPr lang="en-US" sz="1750" dirty="0">
              <a:latin typeface="DM Sans" pitchFamily="2" charset="77"/>
            </a:endParaRPr>
          </a:p>
        </p:txBody>
      </p:sp>
      <p:sp>
        <p:nvSpPr>
          <p:cNvPr id="37" name="Text 16">
            <a:extLst>
              <a:ext uri="{FF2B5EF4-FFF2-40B4-BE49-F238E27FC236}">
                <a16:creationId xmlns:a16="http://schemas.microsoft.com/office/drawing/2014/main" id="{7A0DFDEA-8E5E-321E-D95D-AEA25C222733}"/>
              </a:ext>
            </a:extLst>
          </p:cNvPr>
          <p:cNvSpPr/>
          <p:nvPr/>
        </p:nvSpPr>
        <p:spPr>
          <a:xfrm>
            <a:off x="9716691" y="5413177"/>
            <a:ext cx="3884176" cy="1451610"/>
          </a:xfrm>
          <a:prstGeom prst="rect">
            <a:avLst/>
          </a:prstGeom>
          <a:noFill/>
          <a:ln/>
        </p:spPr>
        <p:txBody>
          <a:bodyPr wrap="square" lIns="0" tIns="0" rIns="0" bIns="0" rtlCol="0" anchor="t"/>
          <a:lstStyle/>
          <a:p>
            <a:pPr marL="0" indent="0">
              <a:lnSpc>
                <a:spcPts val="2850"/>
              </a:lnSpc>
              <a:buNone/>
            </a:pPr>
            <a:r>
              <a:rPr lang="en-US" sz="1750" dirty="0">
                <a:solidFill>
                  <a:srgbClr val="383838"/>
                </a:solidFill>
                <a:latin typeface="DM Sans" pitchFamily="2" charset="77"/>
                <a:ea typeface="DM Sans" pitchFamily="34" charset="-122"/>
                <a:cs typeface="DM Sans" pitchFamily="34" charset="-120"/>
              </a:rPr>
              <a:t>Country based holiday purchasing</a:t>
            </a:r>
            <a:endParaRPr lang="en-US" sz="1750" dirty="0">
              <a:latin typeface="DM Sans" pitchFamily="2" charset="77"/>
            </a:endParaRPr>
          </a:p>
        </p:txBody>
      </p:sp>
      <p:sp>
        <p:nvSpPr>
          <p:cNvPr id="39" name="Rectangle 38">
            <a:extLst>
              <a:ext uri="{FF2B5EF4-FFF2-40B4-BE49-F238E27FC236}">
                <a16:creationId xmlns:a16="http://schemas.microsoft.com/office/drawing/2014/main" id="{99F6CC53-C7D6-6619-3A97-E8660F8B558C}"/>
              </a:ext>
            </a:extLst>
          </p:cNvPr>
          <p:cNvSpPr/>
          <p:nvPr/>
        </p:nvSpPr>
        <p:spPr>
          <a:xfrm>
            <a:off x="12777849" y="7528956"/>
            <a:ext cx="1852551" cy="7006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0">
            <a:extLst>
              <a:ext uri="{FF2B5EF4-FFF2-40B4-BE49-F238E27FC236}">
                <a16:creationId xmlns:a16="http://schemas.microsoft.com/office/drawing/2014/main" id="{CAB145E4-263A-FF83-32D0-39AB79CD0969}"/>
              </a:ext>
            </a:extLst>
          </p:cNvPr>
          <p:cNvSpPr/>
          <p:nvPr/>
        </p:nvSpPr>
        <p:spPr>
          <a:xfrm>
            <a:off x="734616" y="577215"/>
            <a:ext cx="8811220" cy="688777"/>
          </a:xfrm>
          <a:prstGeom prst="rect">
            <a:avLst/>
          </a:prstGeom>
          <a:noFill/>
          <a:ln/>
        </p:spPr>
        <p:txBody>
          <a:bodyPr wrap="none" lIns="0" tIns="0" rIns="0" bIns="0" rtlCol="0" anchor="t"/>
          <a:lstStyle/>
          <a:p>
            <a:pPr marL="0" indent="0">
              <a:lnSpc>
                <a:spcPts val="5400"/>
              </a:lnSpc>
              <a:buNone/>
            </a:pPr>
            <a:r>
              <a:rPr lang="en-US" sz="4300" dirty="0">
                <a:solidFill>
                  <a:srgbClr val="020202"/>
                </a:solidFill>
                <a:latin typeface="PT Serif" pitchFamily="34" charset="0"/>
                <a:ea typeface="PT Serif" pitchFamily="34" charset="-122"/>
                <a:cs typeface="PT Serif" pitchFamily="34" charset="-120"/>
              </a:rPr>
              <a:t>Generalization in Machine Learning</a:t>
            </a:r>
            <a:endParaRPr lang="en-US" sz="4300" dirty="0"/>
          </a:p>
        </p:txBody>
      </p:sp>
      <p:sp>
        <p:nvSpPr>
          <p:cNvPr id="4" name="Text 16">
            <a:extLst>
              <a:ext uri="{FF2B5EF4-FFF2-40B4-BE49-F238E27FC236}">
                <a16:creationId xmlns:a16="http://schemas.microsoft.com/office/drawing/2014/main" id="{15CFCE2B-BB23-3029-4ECD-CAF620CBBD7C}"/>
              </a:ext>
            </a:extLst>
          </p:cNvPr>
          <p:cNvSpPr/>
          <p:nvPr/>
        </p:nvSpPr>
        <p:spPr>
          <a:xfrm>
            <a:off x="734616" y="7289997"/>
            <a:ext cx="13161169" cy="671512"/>
          </a:xfrm>
          <a:prstGeom prst="rect">
            <a:avLst/>
          </a:prstGeom>
          <a:noFill/>
          <a:ln/>
        </p:spPr>
        <p:txBody>
          <a:bodyPr wrap="square" lIns="0" tIns="0" rIns="0" bIns="0" rtlCol="0" anchor="t"/>
          <a:lstStyle/>
          <a:p>
            <a:pPr marL="0" indent="0">
              <a:lnSpc>
                <a:spcPts val="2600"/>
              </a:lnSpc>
              <a:buNone/>
            </a:pPr>
            <a:r>
              <a:rPr lang="en-US" sz="1650" dirty="0">
                <a:solidFill>
                  <a:srgbClr val="383838"/>
                </a:solidFill>
                <a:latin typeface="DM Sans" pitchFamily="34" charset="0"/>
                <a:ea typeface="DM Sans" pitchFamily="34" charset="-122"/>
                <a:cs typeface="DM Sans" pitchFamily="34" charset="-120"/>
              </a:rPr>
              <a:t>Generalization is the ultimate goal of machine learning. A model that generalizes well can make accurate predictions on data it hasn't seen before.</a:t>
            </a:r>
            <a:endParaRPr lang="en-US" sz="1650" dirty="0"/>
          </a:p>
        </p:txBody>
      </p:sp>
    </p:spTree>
    <p:extLst>
      <p:ext uri="{BB962C8B-B14F-4D97-AF65-F5344CB8AC3E}">
        <p14:creationId xmlns:p14="http://schemas.microsoft.com/office/powerpoint/2010/main" val="1429157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2" grpId="0" animBg="1"/>
      <p:bldP spid="33" grpId="0" animBg="1"/>
      <p:bldP spid="36" grpId="0" animBg="1"/>
      <p:bldP spid="3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3" name="Text 0"/>
          <p:cNvSpPr/>
          <p:nvPr/>
        </p:nvSpPr>
        <p:spPr>
          <a:xfrm>
            <a:off x="621983" y="488633"/>
            <a:ext cx="11344583" cy="1166098"/>
          </a:xfrm>
          <a:prstGeom prst="rect">
            <a:avLst/>
          </a:prstGeom>
          <a:noFill/>
          <a:ln/>
        </p:spPr>
        <p:txBody>
          <a:bodyPr wrap="square" lIns="0" tIns="0" rIns="0" bIns="0" rtlCol="0" anchor="t"/>
          <a:lstStyle/>
          <a:p>
            <a:pPr marL="0" indent="0">
              <a:lnSpc>
                <a:spcPts val="4550"/>
              </a:lnSpc>
              <a:buNone/>
            </a:pPr>
            <a:r>
              <a:rPr lang="en-US" sz="3650" dirty="0">
                <a:solidFill>
                  <a:srgbClr val="020202"/>
                </a:solidFill>
                <a:latin typeface="PT Serif" pitchFamily="34" charset="0"/>
                <a:ea typeface="PT Serif" pitchFamily="34" charset="-122"/>
                <a:cs typeface="PT Serif" pitchFamily="34" charset="-120"/>
              </a:rPr>
              <a:t>Common Assumptions in Machine Learning</a:t>
            </a:r>
            <a:endParaRPr lang="en-US" sz="3650" dirty="0"/>
          </a:p>
        </p:txBody>
      </p:sp>
      <p:sp>
        <p:nvSpPr>
          <p:cNvPr id="4" name="Shape 1"/>
          <p:cNvSpPr/>
          <p:nvPr/>
        </p:nvSpPr>
        <p:spPr>
          <a:xfrm>
            <a:off x="2629421" y="2814324"/>
            <a:ext cx="139899" cy="2201021"/>
          </a:xfrm>
          <a:prstGeom prst="roundRect">
            <a:avLst>
              <a:gd name="adj" fmla="val 116611"/>
            </a:avLst>
          </a:prstGeom>
          <a:solidFill>
            <a:srgbClr val="D8D4D4"/>
          </a:solidFill>
          <a:ln/>
        </p:spPr>
        <p:txBody>
          <a:bodyPr/>
          <a:lstStyle/>
          <a:p>
            <a:endParaRPr lang="en-US"/>
          </a:p>
        </p:txBody>
      </p:sp>
      <p:sp>
        <p:nvSpPr>
          <p:cNvPr id="5" name="Shape 2"/>
          <p:cNvSpPr/>
          <p:nvPr/>
        </p:nvSpPr>
        <p:spPr>
          <a:xfrm>
            <a:off x="2806468" y="3202705"/>
            <a:ext cx="533043" cy="22860"/>
          </a:xfrm>
          <a:prstGeom prst="roundRect">
            <a:avLst>
              <a:gd name="adj" fmla="val 116611"/>
            </a:avLst>
          </a:prstGeom>
          <a:solidFill>
            <a:srgbClr val="D8D4D4"/>
          </a:solidFill>
          <a:ln/>
        </p:spPr>
        <p:txBody>
          <a:bodyPr/>
          <a:lstStyle/>
          <a:p>
            <a:endParaRPr lang="en-US"/>
          </a:p>
        </p:txBody>
      </p:sp>
      <p:sp>
        <p:nvSpPr>
          <p:cNvPr id="6" name="Shape 3"/>
          <p:cNvSpPr/>
          <p:nvPr/>
        </p:nvSpPr>
        <p:spPr>
          <a:xfrm>
            <a:off x="2429517" y="3014229"/>
            <a:ext cx="399812" cy="399812"/>
          </a:xfrm>
          <a:prstGeom prst="roundRect">
            <a:avLst>
              <a:gd name="adj" fmla="val 6667"/>
            </a:avLst>
          </a:prstGeom>
          <a:solidFill>
            <a:srgbClr val="F2EEEE"/>
          </a:solidFill>
          <a:ln/>
        </p:spPr>
        <p:txBody>
          <a:bodyPr/>
          <a:lstStyle/>
          <a:p>
            <a:endParaRPr lang="en-US"/>
          </a:p>
        </p:txBody>
      </p:sp>
      <p:sp>
        <p:nvSpPr>
          <p:cNvPr id="7" name="Text 4"/>
          <p:cNvSpPr/>
          <p:nvPr/>
        </p:nvSpPr>
        <p:spPr>
          <a:xfrm>
            <a:off x="2489524" y="3039233"/>
            <a:ext cx="279797" cy="349806"/>
          </a:xfrm>
          <a:prstGeom prst="rect">
            <a:avLst/>
          </a:prstGeom>
          <a:noFill/>
          <a:ln/>
        </p:spPr>
        <p:txBody>
          <a:bodyPr wrap="none" lIns="0" tIns="0" rIns="0" bIns="0" rtlCol="0" anchor="t"/>
          <a:lstStyle/>
          <a:p>
            <a:pPr marL="0" indent="0" algn="ctr">
              <a:lnSpc>
                <a:spcPts val="2200"/>
              </a:lnSpc>
              <a:buNone/>
            </a:pPr>
            <a:r>
              <a:rPr lang="en-US" sz="2200" dirty="0">
                <a:solidFill>
                  <a:srgbClr val="383838"/>
                </a:solidFill>
                <a:latin typeface="PT Serif" pitchFamily="34" charset="0"/>
                <a:ea typeface="PT Serif" pitchFamily="34" charset="-122"/>
                <a:cs typeface="PT Serif" pitchFamily="34" charset="-120"/>
              </a:rPr>
              <a:t>1</a:t>
            </a:r>
            <a:endParaRPr lang="en-US" sz="2200" dirty="0"/>
          </a:p>
        </p:txBody>
      </p:sp>
      <p:sp>
        <p:nvSpPr>
          <p:cNvPr id="8" name="Text 5"/>
          <p:cNvSpPr/>
          <p:nvPr/>
        </p:nvSpPr>
        <p:spPr>
          <a:xfrm>
            <a:off x="3517986" y="2991965"/>
            <a:ext cx="2332434" cy="291465"/>
          </a:xfrm>
          <a:prstGeom prst="rect">
            <a:avLst/>
          </a:prstGeom>
          <a:noFill/>
          <a:ln/>
        </p:spPr>
        <p:txBody>
          <a:bodyPr wrap="none" lIns="0" tIns="0" rIns="0" bIns="0" rtlCol="0" anchor="t"/>
          <a:lstStyle/>
          <a:p>
            <a:pPr marL="0" indent="0" algn="l">
              <a:lnSpc>
                <a:spcPts val="2250"/>
              </a:lnSpc>
              <a:buNone/>
            </a:pPr>
            <a:r>
              <a:rPr lang="en-US" sz="2000" dirty="0">
                <a:solidFill>
                  <a:srgbClr val="383838"/>
                </a:solidFill>
                <a:latin typeface="PT Serif" pitchFamily="34" charset="0"/>
                <a:ea typeface="PT Serif" pitchFamily="34" charset="-122"/>
                <a:cs typeface="PT Serif" pitchFamily="34" charset="-120"/>
              </a:rPr>
              <a:t>Concept is actually related to the attributes</a:t>
            </a:r>
            <a:endParaRPr lang="en-US" sz="2000" dirty="0"/>
          </a:p>
        </p:txBody>
      </p:sp>
      <p:sp>
        <p:nvSpPr>
          <p:cNvPr id="20" name="Shape 17"/>
          <p:cNvSpPr/>
          <p:nvPr/>
        </p:nvSpPr>
        <p:spPr>
          <a:xfrm>
            <a:off x="2912456" y="4521516"/>
            <a:ext cx="533043" cy="22860"/>
          </a:xfrm>
          <a:prstGeom prst="roundRect">
            <a:avLst>
              <a:gd name="adj" fmla="val 116611"/>
            </a:avLst>
          </a:prstGeom>
          <a:solidFill>
            <a:srgbClr val="D8D4D4"/>
          </a:solidFill>
          <a:ln/>
        </p:spPr>
        <p:txBody>
          <a:bodyPr/>
          <a:lstStyle/>
          <a:p>
            <a:endParaRPr lang="en-US"/>
          </a:p>
        </p:txBody>
      </p:sp>
      <p:sp>
        <p:nvSpPr>
          <p:cNvPr id="21" name="Shape 18"/>
          <p:cNvSpPr/>
          <p:nvPr/>
        </p:nvSpPr>
        <p:spPr>
          <a:xfrm>
            <a:off x="2476904" y="4291770"/>
            <a:ext cx="399812" cy="399812"/>
          </a:xfrm>
          <a:prstGeom prst="roundRect">
            <a:avLst>
              <a:gd name="adj" fmla="val 6667"/>
            </a:avLst>
          </a:prstGeom>
          <a:solidFill>
            <a:srgbClr val="F2EEEE"/>
          </a:solidFill>
          <a:ln/>
        </p:spPr>
        <p:txBody>
          <a:bodyPr/>
          <a:lstStyle/>
          <a:p>
            <a:endParaRPr lang="en-US"/>
          </a:p>
        </p:txBody>
      </p:sp>
      <p:sp>
        <p:nvSpPr>
          <p:cNvPr id="22" name="Text 19"/>
          <p:cNvSpPr/>
          <p:nvPr/>
        </p:nvSpPr>
        <p:spPr>
          <a:xfrm>
            <a:off x="2512383" y="4369473"/>
            <a:ext cx="279797" cy="349806"/>
          </a:xfrm>
          <a:prstGeom prst="rect">
            <a:avLst/>
          </a:prstGeom>
          <a:noFill/>
          <a:ln/>
        </p:spPr>
        <p:txBody>
          <a:bodyPr wrap="none" lIns="0" tIns="0" rIns="0" bIns="0" rtlCol="0" anchor="t"/>
          <a:lstStyle/>
          <a:p>
            <a:pPr marL="0" indent="0" algn="ctr">
              <a:lnSpc>
                <a:spcPts val="2200"/>
              </a:lnSpc>
              <a:buNone/>
            </a:pPr>
            <a:r>
              <a:rPr lang="en-US" sz="2200" dirty="0">
                <a:solidFill>
                  <a:srgbClr val="383838"/>
                </a:solidFill>
                <a:latin typeface="PT Serif" pitchFamily="34" charset="0"/>
              </a:rPr>
              <a:t>2</a:t>
            </a:r>
            <a:endParaRPr lang="en-US" sz="2200" dirty="0"/>
          </a:p>
        </p:txBody>
      </p:sp>
      <p:sp>
        <p:nvSpPr>
          <p:cNvPr id="23" name="Text 20"/>
          <p:cNvSpPr/>
          <p:nvPr/>
        </p:nvSpPr>
        <p:spPr>
          <a:xfrm>
            <a:off x="3517986" y="4173385"/>
            <a:ext cx="2332434" cy="291465"/>
          </a:xfrm>
          <a:prstGeom prst="rect">
            <a:avLst/>
          </a:prstGeom>
          <a:noFill/>
          <a:ln/>
        </p:spPr>
        <p:txBody>
          <a:bodyPr wrap="none" lIns="0" tIns="0" rIns="0" bIns="0" rtlCol="0" anchor="t"/>
          <a:lstStyle/>
          <a:p>
            <a:pPr marL="0" indent="0" algn="l">
              <a:lnSpc>
                <a:spcPts val="2250"/>
              </a:lnSpc>
              <a:buNone/>
            </a:pPr>
            <a:r>
              <a:rPr lang="en-US" sz="2000" dirty="0">
                <a:solidFill>
                  <a:srgbClr val="383838"/>
                </a:solidFill>
                <a:latin typeface="PT Serif" pitchFamily="34" charset="0"/>
                <a:ea typeface="PT Serif" pitchFamily="34" charset="-122"/>
                <a:cs typeface="PT Serif" pitchFamily="34" charset="-120"/>
              </a:rPr>
              <a:t>Feature Independence</a:t>
            </a:r>
            <a:endParaRPr lang="en-US" sz="2000" dirty="0"/>
          </a:p>
        </p:txBody>
      </p:sp>
      <p:sp>
        <p:nvSpPr>
          <p:cNvPr id="24" name="Text 21"/>
          <p:cNvSpPr/>
          <p:nvPr/>
        </p:nvSpPr>
        <p:spPr>
          <a:xfrm>
            <a:off x="3517986" y="4571411"/>
            <a:ext cx="6811566" cy="568643"/>
          </a:xfrm>
          <a:prstGeom prst="rect">
            <a:avLst/>
          </a:prstGeom>
          <a:noFill/>
          <a:ln/>
        </p:spPr>
        <p:txBody>
          <a:bodyPr wrap="square" lIns="0" tIns="0" rIns="0" bIns="0" rtlCol="0" anchor="t"/>
          <a:lstStyle/>
          <a:p>
            <a:pPr marL="0" indent="0" algn="l">
              <a:lnSpc>
                <a:spcPts val="2200"/>
              </a:lnSpc>
              <a:buNone/>
            </a:pPr>
            <a:r>
              <a:rPr lang="en-US" sz="1400" dirty="0">
                <a:solidFill>
                  <a:srgbClr val="383838"/>
                </a:solidFill>
                <a:latin typeface="DM Sans" pitchFamily="34" charset="0"/>
                <a:ea typeface="DM Sans" pitchFamily="34" charset="-122"/>
                <a:cs typeface="DM Sans" pitchFamily="34" charset="-120"/>
              </a:rPr>
              <a:t>Variables don't influence each other. Correlation between features can impact model performance.</a:t>
            </a:r>
            <a:endParaRPr lang="en-US" sz="1400" dirty="0"/>
          </a:p>
        </p:txBody>
      </p:sp>
      <p:sp>
        <p:nvSpPr>
          <p:cNvPr id="2" name="Rectangle 1">
            <a:extLst>
              <a:ext uri="{FF2B5EF4-FFF2-40B4-BE49-F238E27FC236}">
                <a16:creationId xmlns:a16="http://schemas.microsoft.com/office/drawing/2014/main" id="{37C50AB9-9E9B-0530-660B-BC163B743EA0}"/>
              </a:ext>
            </a:extLst>
          </p:cNvPr>
          <p:cNvSpPr/>
          <p:nvPr/>
        </p:nvSpPr>
        <p:spPr>
          <a:xfrm>
            <a:off x="12777849" y="7528956"/>
            <a:ext cx="1852551" cy="7006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animBg="1"/>
      <p:bldP spid="2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6323EF-5555-783D-F6B7-3FAB1B4D6734}"/>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7EEFEB93-71B2-0858-8288-3CEC59BBA6B1}"/>
              </a:ext>
            </a:extLst>
          </p:cNvPr>
          <p:cNvSpPr/>
          <p:nvPr/>
        </p:nvSpPr>
        <p:spPr>
          <a:xfrm>
            <a:off x="729020" y="572810"/>
            <a:ext cx="13172361" cy="1367076"/>
          </a:xfrm>
          <a:prstGeom prst="rect">
            <a:avLst/>
          </a:prstGeom>
          <a:noFill/>
          <a:ln/>
        </p:spPr>
        <p:txBody>
          <a:bodyPr wrap="square" lIns="0" tIns="0" rIns="0" bIns="0" rtlCol="0" anchor="t"/>
          <a:lstStyle/>
          <a:p>
            <a:pPr marL="0" indent="0">
              <a:lnSpc>
                <a:spcPts val="5350"/>
              </a:lnSpc>
              <a:buNone/>
            </a:pPr>
            <a:r>
              <a:rPr lang="en-US" sz="4300" dirty="0">
                <a:solidFill>
                  <a:srgbClr val="020202"/>
                </a:solidFill>
                <a:latin typeface="PT Serif" pitchFamily="34" charset="0"/>
                <a:ea typeface="PT Serif" pitchFamily="34" charset="-122"/>
                <a:cs typeface="PT Serif" pitchFamily="34" charset="-120"/>
              </a:rPr>
              <a:t>What about Fraud Detection?</a:t>
            </a:r>
            <a:endParaRPr lang="en-US" sz="4300" dirty="0"/>
          </a:p>
        </p:txBody>
      </p:sp>
      <p:sp>
        <p:nvSpPr>
          <p:cNvPr id="39" name="Rectangle 38">
            <a:extLst>
              <a:ext uri="{FF2B5EF4-FFF2-40B4-BE49-F238E27FC236}">
                <a16:creationId xmlns:a16="http://schemas.microsoft.com/office/drawing/2014/main" id="{7A754D26-8679-765A-CA75-DE8A1E268124}"/>
              </a:ext>
            </a:extLst>
          </p:cNvPr>
          <p:cNvSpPr/>
          <p:nvPr/>
        </p:nvSpPr>
        <p:spPr>
          <a:xfrm>
            <a:off x="12777849" y="7528956"/>
            <a:ext cx="1852551" cy="7006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50" name="Picture 6" descr="Machine Learning in Fraud Detection — Use Cases | by Maruti Techlabs |  Medium">
            <a:extLst>
              <a:ext uri="{FF2B5EF4-FFF2-40B4-BE49-F238E27FC236}">
                <a16:creationId xmlns:a16="http://schemas.microsoft.com/office/drawing/2014/main" id="{687D75EE-7822-7776-8B40-A5B20DE9DF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8900" y="2609850"/>
            <a:ext cx="8039100" cy="4019550"/>
          </a:xfrm>
          <a:prstGeom prst="rect">
            <a:avLst/>
          </a:prstGeom>
          <a:noFill/>
          <a:extLst>
            <a:ext uri="{909E8E84-426E-40DD-AFC4-6F175D3DCCD1}">
              <a14:hiddenFill xmlns:a14="http://schemas.microsoft.com/office/drawing/2010/main">
                <a:solidFill>
                  <a:srgbClr val="FFFFFF"/>
                </a:solidFill>
              </a14:hiddenFill>
            </a:ext>
          </a:extLst>
        </p:spPr>
      </p:pic>
      <p:sp>
        <p:nvSpPr>
          <p:cNvPr id="4" name="Pentagon 3">
            <a:extLst>
              <a:ext uri="{FF2B5EF4-FFF2-40B4-BE49-F238E27FC236}">
                <a16:creationId xmlns:a16="http://schemas.microsoft.com/office/drawing/2014/main" id="{974C2F57-90B2-BE1F-A7FD-CD69A2954946}"/>
              </a:ext>
            </a:extLst>
          </p:cNvPr>
          <p:cNvSpPr/>
          <p:nvPr/>
        </p:nvSpPr>
        <p:spPr>
          <a:xfrm>
            <a:off x="4272024" y="6604217"/>
            <a:ext cx="3009900" cy="1027390"/>
          </a:xfrm>
          <a:prstGeom prst="homePlate">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entagon 4">
            <a:extLst>
              <a:ext uri="{FF2B5EF4-FFF2-40B4-BE49-F238E27FC236}">
                <a16:creationId xmlns:a16="http://schemas.microsoft.com/office/drawing/2014/main" id="{4A0B7FB7-4BDB-8302-B725-9471EA16682D}"/>
              </a:ext>
            </a:extLst>
          </p:cNvPr>
          <p:cNvSpPr/>
          <p:nvPr/>
        </p:nvSpPr>
        <p:spPr>
          <a:xfrm>
            <a:off x="761939" y="6577111"/>
            <a:ext cx="3009900" cy="1027390"/>
          </a:xfrm>
          <a:prstGeom prst="homePlate">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entagon 5">
            <a:extLst>
              <a:ext uri="{FF2B5EF4-FFF2-40B4-BE49-F238E27FC236}">
                <a16:creationId xmlns:a16="http://schemas.microsoft.com/office/drawing/2014/main" id="{DAD18EC4-C9D1-2675-0B9B-64752F2B9B33}"/>
              </a:ext>
            </a:extLst>
          </p:cNvPr>
          <p:cNvSpPr/>
          <p:nvPr/>
        </p:nvSpPr>
        <p:spPr>
          <a:xfrm>
            <a:off x="7782109" y="6607462"/>
            <a:ext cx="3009900" cy="1027390"/>
          </a:xfrm>
          <a:prstGeom prst="homePlate">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entagon 6">
            <a:extLst>
              <a:ext uri="{FF2B5EF4-FFF2-40B4-BE49-F238E27FC236}">
                <a16:creationId xmlns:a16="http://schemas.microsoft.com/office/drawing/2014/main" id="{376CD880-83F0-AFC5-672B-BD15BECE9848}"/>
              </a:ext>
            </a:extLst>
          </p:cNvPr>
          <p:cNvSpPr/>
          <p:nvPr/>
        </p:nvSpPr>
        <p:spPr>
          <a:xfrm>
            <a:off x="11272899" y="6577111"/>
            <a:ext cx="3009900" cy="1027390"/>
          </a:xfrm>
          <a:prstGeom prst="homePlate">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2">
            <a:extLst>
              <a:ext uri="{FF2B5EF4-FFF2-40B4-BE49-F238E27FC236}">
                <a16:creationId xmlns:a16="http://schemas.microsoft.com/office/drawing/2014/main" id="{CBD5C567-811C-31D1-AE3C-D3AE9EC47DE1}"/>
              </a:ext>
            </a:extLst>
          </p:cNvPr>
          <p:cNvSpPr/>
          <p:nvPr/>
        </p:nvSpPr>
        <p:spPr>
          <a:xfrm>
            <a:off x="1447412" y="6961643"/>
            <a:ext cx="3884176" cy="362903"/>
          </a:xfrm>
          <a:prstGeom prst="rect">
            <a:avLst/>
          </a:prstGeom>
          <a:noFill/>
          <a:ln/>
        </p:spPr>
        <p:txBody>
          <a:bodyPr wrap="none" lIns="0" tIns="0" rIns="0" bIns="0" rtlCol="0" anchor="t"/>
          <a:lstStyle/>
          <a:p>
            <a:pPr marL="0" indent="0">
              <a:lnSpc>
                <a:spcPts val="2850"/>
              </a:lnSpc>
              <a:buNone/>
            </a:pPr>
            <a:r>
              <a:rPr lang="en-US" sz="2000" b="1" dirty="0">
                <a:solidFill>
                  <a:srgbClr val="383838"/>
                </a:solidFill>
                <a:latin typeface="PT Serif" panose="020A0603040505020204" pitchFamily="18" charset="77"/>
                <a:ea typeface="DM Sans" pitchFamily="34" charset="-122"/>
                <a:cs typeface="DM Sans" pitchFamily="34" charset="-120"/>
              </a:rPr>
              <a:t>Instance</a:t>
            </a:r>
            <a:endParaRPr lang="en-US" sz="2000" dirty="0">
              <a:latin typeface="PT Serif" panose="020A0603040505020204" pitchFamily="18" charset="77"/>
            </a:endParaRPr>
          </a:p>
        </p:txBody>
      </p:sp>
      <p:sp>
        <p:nvSpPr>
          <p:cNvPr id="9" name="Text 5">
            <a:extLst>
              <a:ext uri="{FF2B5EF4-FFF2-40B4-BE49-F238E27FC236}">
                <a16:creationId xmlns:a16="http://schemas.microsoft.com/office/drawing/2014/main" id="{5257A876-E5F3-D7A0-5F28-DDCDA06465BB}"/>
              </a:ext>
            </a:extLst>
          </p:cNvPr>
          <p:cNvSpPr/>
          <p:nvPr/>
        </p:nvSpPr>
        <p:spPr>
          <a:xfrm>
            <a:off x="5019174" y="6991171"/>
            <a:ext cx="3964424" cy="333375"/>
          </a:xfrm>
          <a:prstGeom prst="rect">
            <a:avLst/>
          </a:prstGeom>
          <a:noFill/>
          <a:ln/>
        </p:spPr>
        <p:txBody>
          <a:bodyPr wrap="none" lIns="0" tIns="0" rIns="0" bIns="0" rtlCol="0" anchor="t"/>
          <a:lstStyle/>
          <a:p>
            <a:pPr marL="0" indent="0">
              <a:lnSpc>
                <a:spcPts val="2600"/>
              </a:lnSpc>
              <a:buNone/>
            </a:pPr>
            <a:r>
              <a:rPr lang="en-US" sz="2000" b="1" dirty="0">
                <a:solidFill>
                  <a:srgbClr val="383838"/>
                </a:solidFill>
                <a:latin typeface="PT Serif" panose="020A0603040505020204" pitchFamily="18" charset="77"/>
                <a:ea typeface="DM Sans" pitchFamily="34" charset="-122"/>
                <a:cs typeface="DM Sans" pitchFamily="34" charset="-120"/>
              </a:rPr>
              <a:t>Attributes</a:t>
            </a:r>
            <a:endParaRPr lang="en-US" dirty="0">
              <a:latin typeface="PT Serif" panose="020A0603040505020204" pitchFamily="18" charset="77"/>
            </a:endParaRPr>
          </a:p>
        </p:txBody>
      </p:sp>
      <p:sp>
        <p:nvSpPr>
          <p:cNvPr id="10" name="Text 3">
            <a:extLst>
              <a:ext uri="{FF2B5EF4-FFF2-40B4-BE49-F238E27FC236}">
                <a16:creationId xmlns:a16="http://schemas.microsoft.com/office/drawing/2014/main" id="{42DFBFBA-FE6F-DD24-4A62-2E50829E88E3}"/>
              </a:ext>
            </a:extLst>
          </p:cNvPr>
          <p:cNvSpPr/>
          <p:nvPr/>
        </p:nvSpPr>
        <p:spPr>
          <a:xfrm>
            <a:off x="11763941" y="6903857"/>
            <a:ext cx="3880366" cy="362903"/>
          </a:xfrm>
          <a:prstGeom prst="rect">
            <a:avLst/>
          </a:prstGeom>
          <a:noFill/>
          <a:ln/>
        </p:spPr>
        <p:txBody>
          <a:bodyPr wrap="none" lIns="0" tIns="0" rIns="0" bIns="0" rtlCol="0" anchor="t"/>
          <a:lstStyle/>
          <a:p>
            <a:pPr marL="0" indent="0">
              <a:lnSpc>
                <a:spcPts val="2850"/>
              </a:lnSpc>
              <a:buNone/>
            </a:pPr>
            <a:r>
              <a:rPr lang="en-US" b="1" dirty="0">
                <a:solidFill>
                  <a:srgbClr val="383838"/>
                </a:solidFill>
                <a:latin typeface="PT Serif" panose="020A0603040505020204" pitchFamily="18" charset="77"/>
                <a:ea typeface="DM Sans" pitchFamily="34" charset="-122"/>
                <a:cs typeface="DM Sans" pitchFamily="34" charset="-120"/>
              </a:rPr>
              <a:t>Likely ML </a:t>
            </a:r>
            <a:r>
              <a:rPr lang="en-US" sz="2000" b="1" dirty="0">
                <a:solidFill>
                  <a:srgbClr val="383838"/>
                </a:solidFill>
                <a:latin typeface="PT Serif" panose="020A0603040505020204" pitchFamily="18" charset="77"/>
                <a:ea typeface="DM Sans" pitchFamily="34" charset="-122"/>
                <a:cs typeface="DM Sans" pitchFamily="34" charset="-120"/>
              </a:rPr>
              <a:t>Approach</a:t>
            </a:r>
            <a:endParaRPr lang="en-US" b="1" dirty="0">
              <a:latin typeface="PT Serif" panose="020A0603040505020204" pitchFamily="18" charset="77"/>
            </a:endParaRPr>
          </a:p>
        </p:txBody>
      </p:sp>
      <p:sp>
        <p:nvSpPr>
          <p:cNvPr id="3" name="Text 4">
            <a:extLst>
              <a:ext uri="{FF2B5EF4-FFF2-40B4-BE49-F238E27FC236}">
                <a16:creationId xmlns:a16="http://schemas.microsoft.com/office/drawing/2014/main" id="{A91A6EF5-F7FC-1B53-77A7-98CCEE273FA6}"/>
              </a:ext>
            </a:extLst>
          </p:cNvPr>
          <p:cNvSpPr/>
          <p:nvPr/>
        </p:nvSpPr>
        <p:spPr>
          <a:xfrm>
            <a:off x="8588284" y="6961643"/>
            <a:ext cx="3884176" cy="362903"/>
          </a:xfrm>
          <a:prstGeom prst="rect">
            <a:avLst/>
          </a:prstGeom>
          <a:noFill/>
          <a:ln/>
        </p:spPr>
        <p:txBody>
          <a:bodyPr wrap="none" lIns="0" tIns="0" rIns="0" bIns="0" rtlCol="0" anchor="t"/>
          <a:lstStyle/>
          <a:p>
            <a:pPr marL="0" indent="0">
              <a:lnSpc>
                <a:spcPts val="2850"/>
              </a:lnSpc>
              <a:buNone/>
            </a:pPr>
            <a:r>
              <a:rPr lang="en-US" sz="2000" b="1" dirty="0">
                <a:solidFill>
                  <a:srgbClr val="383838"/>
                </a:solidFill>
                <a:latin typeface="PT Serif" panose="020A0603040505020204" pitchFamily="18" charset="77"/>
                <a:ea typeface="DM Sans" pitchFamily="34" charset="-122"/>
                <a:cs typeface="DM Sans" pitchFamily="34" charset="-120"/>
              </a:rPr>
              <a:t>Concept</a:t>
            </a:r>
            <a:endParaRPr lang="en-US" sz="2000" b="1" dirty="0">
              <a:latin typeface="PT Serif" panose="020A0603040505020204" pitchFamily="18" charset="77"/>
            </a:endParaRPr>
          </a:p>
        </p:txBody>
      </p:sp>
    </p:spTree>
    <p:extLst>
      <p:ext uri="{BB962C8B-B14F-4D97-AF65-F5344CB8AC3E}">
        <p14:creationId xmlns:p14="http://schemas.microsoft.com/office/powerpoint/2010/main" val="611606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0E26E-63E7-8E49-F66E-35817565EB15}"/>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AA80B39A-9BA4-8AF9-FF8E-DAF310AAFB26}"/>
              </a:ext>
            </a:extLst>
          </p:cNvPr>
          <p:cNvSpPr/>
          <p:nvPr/>
        </p:nvSpPr>
        <p:spPr>
          <a:xfrm>
            <a:off x="-4478214" y="-293077"/>
            <a:ext cx="19108614" cy="9800492"/>
          </a:xfrm>
          <a:prstGeom prst="rect">
            <a:avLst/>
          </a:prstGeom>
          <a:solidFill>
            <a:srgbClr val="CA0001"/>
          </a:solidFill>
          <a:ln>
            <a:solidFill>
              <a:srgbClr val="7601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17ECA798-9039-B5FE-2C52-444527B83D8A}"/>
              </a:ext>
            </a:extLst>
          </p:cNvPr>
          <p:cNvSpPr/>
          <p:nvPr/>
        </p:nvSpPr>
        <p:spPr>
          <a:xfrm>
            <a:off x="-6365629" y="-293077"/>
            <a:ext cx="11418277" cy="9800492"/>
          </a:xfrm>
          <a:prstGeom prst="rect">
            <a:avLst/>
          </a:prstGeom>
          <a:solidFill>
            <a:srgbClr val="AE0001"/>
          </a:solidFill>
          <a:ln>
            <a:solidFill>
              <a:srgbClr val="9701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2E39217-F114-499F-AB5D-15433F2C4A57}"/>
              </a:ext>
            </a:extLst>
          </p:cNvPr>
          <p:cNvSpPr/>
          <p:nvPr/>
        </p:nvSpPr>
        <p:spPr>
          <a:xfrm>
            <a:off x="-8175518" y="-271764"/>
            <a:ext cx="11418277" cy="9800492"/>
          </a:xfrm>
          <a:prstGeom prst="rect">
            <a:avLst/>
          </a:prstGeom>
          <a:solidFill>
            <a:srgbClr val="970102"/>
          </a:solidFill>
          <a:ln>
            <a:solidFill>
              <a:srgbClr val="9701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C9AC14C4-212B-E393-7A66-05D524062CD7}"/>
              </a:ext>
            </a:extLst>
          </p:cNvPr>
          <p:cNvSpPr/>
          <p:nvPr/>
        </p:nvSpPr>
        <p:spPr>
          <a:xfrm>
            <a:off x="-9985407" y="-234462"/>
            <a:ext cx="11418277" cy="9800492"/>
          </a:xfrm>
          <a:prstGeom prst="rect">
            <a:avLst/>
          </a:prstGeom>
          <a:solidFill>
            <a:srgbClr val="760102"/>
          </a:solidFill>
          <a:ln>
            <a:solidFill>
              <a:srgbClr val="7601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48" name="Picture 4" descr="Who is Smarter? Google Assistant vs Siri? | BotPenguin">
            <a:extLst>
              <a:ext uri="{FF2B5EF4-FFF2-40B4-BE49-F238E27FC236}">
                <a16:creationId xmlns:a16="http://schemas.microsoft.com/office/drawing/2014/main" id="{9302AC0B-5550-9698-0E3C-6D0D444837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9105" y="433754"/>
            <a:ext cx="8224837" cy="8229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F2958DD-E596-26EC-AF33-742FF51DD364}"/>
              </a:ext>
            </a:extLst>
          </p:cNvPr>
          <p:cNvSpPr txBox="1"/>
          <p:nvPr/>
        </p:nvSpPr>
        <p:spPr>
          <a:xfrm>
            <a:off x="8936182" y="-68500"/>
            <a:ext cx="4488873" cy="461665"/>
          </a:xfrm>
          <a:prstGeom prst="rect">
            <a:avLst/>
          </a:prstGeom>
          <a:noFill/>
        </p:spPr>
        <p:txBody>
          <a:bodyPr wrap="square" rtlCol="0">
            <a:spAutoFit/>
          </a:bodyPr>
          <a:lstStyle/>
          <a:p>
            <a:r>
              <a:rPr lang="en-US" sz="2400" dirty="0">
                <a:solidFill>
                  <a:schemeClr val="bg1"/>
                </a:solidFill>
                <a:latin typeface="PT Sans" panose="020B0503020203020204" pitchFamily="34" charset="77"/>
              </a:rPr>
              <a:t>Voice Assistants</a:t>
            </a:r>
          </a:p>
        </p:txBody>
      </p:sp>
    </p:spTree>
    <p:extLst>
      <p:ext uri="{BB962C8B-B14F-4D97-AF65-F5344CB8AC3E}">
        <p14:creationId xmlns:p14="http://schemas.microsoft.com/office/powerpoint/2010/main" val="2413796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A8947-00A3-D649-8A03-A56B8802AEF2}"/>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1D733673-6728-DA3C-CA73-4937064359FE}"/>
              </a:ext>
            </a:extLst>
          </p:cNvPr>
          <p:cNvSpPr/>
          <p:nvPr/>
        </p:nvSpPr>
        <p:spPr>
          <a:xfrm>
            <a:off x="729020" y="572810"/>
            <a:ext cx="13172361" cy="1367076"/>
          </a:xfrm>
          <a:prstGeom prst="rect">
            <a:avLst/>
          </a:prstGeom>
          <a:noFill/>
          <a:ln/>
        </p:spPr>
        <p:txBody>
          <a:bodyPr wrap="square" lIns="0" tIns="0" rIns="0" bIns="0" rtlCol="0" anchor="t"/>
          <a:lstStyle/>
          <a:p>
            <a:pPr marL="0" indent="0">
              <a:lnSpc>
                <a:spcPts val="5350"/>
              </a:lnSpc>
              <a:buNone/>
            </a:pPr>
            <a:r>
              <a:rPr lang="en-US" sz="4300" dirty="0">
                <a:solidFill>
                  <a:srgbClr val="020202"/>
                </a:solidFill>
                <a:latin typeface="PT Serif" pitchFamily="34" charset="0"/>
                <a:ea typeface="PT Serif" pitchFamily="34" charset="-122"/>
                <a:cs typeface="PT Serif" pitchFamily="34" charset="-120"/>
              </a:rPr>
              <a:t>What about Email Spam Filtering?</a:t>
            </a:r>
            <a:endParaRPr lang="en-US" sz="4300" dirty="0"/>
          </a:p>
        </p:txBody>
      </p:sp>
      <p:sp>
        <p:nvSpPr>
          <p:cNvPr id="39" name="Rectangle 38">
            <a:extLst>
              <a:ext uri="{FF2B5EF4-FFF2-40B4-BE49-F238E27FC236}">
                <a16:creationId xmlns:a16="http://schemas.microsoft.com/office/drawing/2014/main" id="{5CF84C79-3945-658A-5F49-0A709739C8EE}"/>
              </a:ext>
            </a:extLst>
          </p:cNvPr>
          <p:cNvSpPr/>
          <p:nvPr/>
        </p:nvSpPr>
        <p:spPr>
          <a:xfrm>
            <a:off x="12777849" y="7528956"/>
            <a:ext cx="1852551" cy="7006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entagon 3">
            <a:extLst>
              <a:ext uri="{FF2B5EF4-FFF2-40B4-BE49-F238E27FC236}">
                <a16:creationId xmlns:a16="http://schemas.microsoft.com/office/drawing/2014/main" id="{B01AF9C7-FAD0-51C6-855A-902BC9D0BE36}"/>
              </a:ext>
            </a:extLst>
          </p:cNvPr>
          <p:cNvSpPr/>
          <p:nvPr/>
        </p:nvSpPr>
        <p:spPr>
          <a:xfrm>
            <a:off x="4272024" y="6604217"/>
            <a:ext cx="3009900" cy="1027390"/>
          </a:xfrm>
          <a:prstGeom prst="homePlate">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entagon 4">
            <a:extLst>
              <a:ext uri="{FF2B5EF4-FFF2-40B4-BE49-F238E27FC236}">
                <a16:creationId xmlns:a16="http://schemas.microsoft.com/office/drawing/2014/main" id="{6063887F-0C09-A831-A9CF-8D9F0540F74B}"/>
              </a:ext>
            </a:extLst>
          </p:cNvPr>
          <p:cNvSpPr/>
          <p:nvPr/>
        </p:nvSpPr>
        <p:spPr>
          <a:xfrm>
            <a:off x="761939" y="6577111"/>
            <a:ext cx="3009900" cy="1027390"/>
          </a:xfrm>
          <a:prstGeom prst="homePlate">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entagon 5">
            <a:extLst>
              <a:ext uri="{FF2B5EF4-FFF2-40B4-BE49-F238E27FC236}">
                <a16:creationId xmlns:a16="http://schemas.microsoft.com/office/drawing/2014/main" id="{7086CD98-296A-91D3-338B-CA45CA06E6AC}"/>
              </a:ext>
            </a:extLst>
          </p:cNvPr>
          <p:cNvSpPr/>
          <p:nvPr/>
        </p:nvSpPr>
        <p:spPr>
          <a:xfrm>
            <a:off x="7782109" y="6607462"/>
            <a:ext cx="3009900" cy="1027390"/>
          </a:xfrm>
          <a:prstGeom prst="homePlate">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entagon 6">
            <a:extLst>
              <a:ext uri="{FF2B5EF4-FFF2-40B4-BE49-F238E27FC236}">
                <a16:creationId xmlns:a16="http://schemas.microsoft.com/office/drawing/2014/main" id="{2F638CE5-B846-2575-7CCD-A9C47CC06C41}"/>
              </a:ext>
            </a:extLst>
          </p:cNvPr>
          <p:cNvSpPr/>
          <p:nvPr/>
        </p:nvSpPr>
        <p:spPr>
          <a:xfrm>
            <a:off x="11272899" y="6577111"/>
            <a:ext cx="3009900" cy="1027390"/>
          </a:xfrm>
          <a:prstGeom prst="homePlate">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2">
            <a:extLst>
              <a:ext uri="{FF2B5EF4-FFF2-40B4-BE49-F238E27FC236}">
                <a16:creationId xmlns:a16="http://schemas.microsoft.com/office/drawing/2014/main" id="{8CCC468D-3C8A-EB8E-6CAF-5519FC01B15A}"/>
              </a:ext>
            </a:extLst>
          </p:cNvPr>
          <p:cNvSpPr/>
          <p:nvPr/>
        </p:nvSpPr>
        <p:spPr>
          <a:xfrm>
            <a:off x="1447412" y="6961643"/>
            <a:ext cx="3884176" cy="362903"/>
          </a:xfrm>
          <a:prstGeom prst="rect">
            <a:avLst/>
          </a:prstGeom>
          <a:noFill/>
          <a:ln/>
        </p:spPr>
        <p:txBody>
          <a:bodyPr wrap="none" lIns="0" tIns="0" rIns="0" bIns="0" rtlCol="0" anchor="t"/>
          <a:lstStyle/>
          <a:p>
            <a:pPr marL="0" indent="0">
              <a:lnSpc>
                <a:spcPts val="2850"/>
              </a:lnSpc>
              <a:buNone/>
            </a:pPr>
            <a:r>
              <a:rPr lang="en-US" sz="2000" b="1" dirty="0">
                <a:solidFill>
                  <a:srgbClr val="383838"/>
                </a:solidFill>
                <a:latin typeface="PT Serif" panose="020A0603040505020204" pitchFamily="18" charset="77"/>
                <a:ea typeface="DM Sans" pitchFamily="34" charset="-122"/>
                <a:cs typeface="DM Sans" pitchFamily="34" charset="-120"/>
              </a:rPr>
              <a:t>Instance</a:t>
            </a:r>
            <a:endParaRPr lang="en-US" sz="2000" dirty="0">
              <a:latin typeface="PT Serif" panose="020A0603040505020204" pitchFamily="18" charset="77"/>
            </a:endParaRPr>
          </a:p>
        </p:txBody>
      </p:sp>
      <p:sp>
        <p:nvSpPr>
          <p:cNvPr id="9" name="Text 5">
            <a:extLst>
              <a:ext uri="{FF2B5EF4-FFF2-40B4-BE49-F238E27FC236}">
                <a16:creationId xmlns:a16="http://schemas.microsoft.com/office/drawing/2014/main" id="{9E2B1C2E-0EB8-F977-80D2-F75327BDFFCC}"/>
              </a:ext>
            </a:extLst>
          </p:cNvPr>
          <p:cNvSpPr/>
          <p:nvPr/>
        </p:nvSpPr>
        <p:spPr>
          <a:xfrm>
            <a:off x="5019174" y="6991171"/>
            <a:ext cx="3964424" cy="333375"/>
          </a:xfrm>
          <a:prstGeom prst="rect">
            <a:avLst/>
          </a:prstGeom>
          <a:noFill/>
          <a:ln/>
        </p:spPr>
        <p:txBody>
          <a:bodyPr wrap="none" lIns="0" tIns="0" rIns="0" bIns="0" rtlCol="0" anchor="t"/>
          <a:lstStyle/>
          <a:p>
            <a:pPr marL="0" indent="0">
              <a:lnSpc>
                <a:spcPts val="2600"/>
              </a:lnSpc>
              <a:buNone/>
            </a:pPr>
            <a:r>
              <a:rPr lang="en-US" sz="2000" b="1" dirty="0">
                <a:solidFill>
                  <a:srgbClr val="383838"/>
                </a:solidFill>
                <a:latin typeface="PT Serif" panose="020A0603040505020204" pitchFamily="18" charset="77"/>
                <a:ea typeface="DM Sans" pitchFamily="34" charset="-122"/>
                <a:cs typeface="DM Sans" pitchFamily="34" charset="-120"/>
              </a:rPr>
              <a:t>Attributes</a:t>
            </a:r>
            <a:endParaRPr lang="en-US" dirty="0">
              <a:latin typeface="PT Serif" panose="020A0603040505020204" pitchFamily="18" charset="77"/>
            </a:endParaRPr>
          </a:p>
        </p:txBody>
      </p:sp>
      <p:sp>
        <p:nvSpPr>
          <p:cNvPr id="10" name="Text 3">
            <a:extLst>
              <a:ext uri="{FF2B5EF4-FFF2-40B4-BE49-F238E27FC236}">
                <a16:creationId xmlns:a16="http://schemas.microsoft.com/office/drawing/2014/main" id="{35AAD2B3-9F3F-C39B-9E11-3813D9BD1AA0}"/>
              </a:ext>
            </a:extLst>
          </p:cNvPr>
          <p:cNvSpPr/>
          <p:nvPr/>
        </p:nvSpPr>
        <p:spPr>
          <a:xfrm>
            <a:off x="11598184" y="6976406"/>
            <a:ext cx="3880366" cy="362903"/>
          </a:xfrm>
          <a:prstGeom prst="rect">
            <a:avLst/>
          </a:prstGeom>
          <a:noFill/>
          <a:ln/>
        </p:spPr>
        <p:txBody>
          <a:bodyPr wrap="none" lIns="0" tIns="0" rIns="0" bIns="0" rtlCol="0" anchor="t"/>
          <a:lstStyle/>
          <a:p>
            <a:pPr marL="0" indent="0">
              <a:lnSpc>
                <a:spcPts val="2850"/>
              </a:lnSpc>
              <a:buNone/>
            </a:pPr>
            <a:r>
              <a:rPr lang="en-US" b="1" dirty="0">
                <a:solidFill>
                  <a:srgbClr val="383838"/>
                </a:solidFill>
                <a:latin typeface="PT Serif" panose="020A0603040505020204" pitchFamily="18" charset="77"/>
                <a:ea typeface="DM Sans" pitchFamily="34" charset="-122"/>
                <a:cs typeface="DM Sans" pitchFamily="34" charset="-120"/>
              </a:rPr>
              <a:t>Likely ML </a:t>
            </a:r>
            <a:r>
              <a:rPr lang="en-US" sz="2000" b="1" dirty="0">
                <a:solidFill>
                  <a:srgbClr val="383838"/>
                </a:solidFill>
                <a:latin typeface="PT Serif" panose="020A0603040505020204" pitchFamily="18" charset="77"/>
                <a:ea typeface="DM Sans" pitchFamily="34" charset="-122"/>
                <a:cs typeface="DM Sans" pitchFamily="34" charset="-120"/>
              </a:rPr>
              <a:t>Approach</a:t>
            </a:r>
            <a:endParaRPr lang="en-US" b="1" dirty="0">
              <a:latin typeface="PT Serif" panose="020A0603040505020204" pitchFamily="18" charset="77"/>
            </a:endParaRPr>
          </a:p>
        </p:txBody>
      </p:sp>
      <p:pic>
        <p:nvPicPr>
          <p:cNvPr id="7170" name="Picture 2" descr="How a Spam Filter Can Better Protect Your Business Email">
            <a:extLst>
              <a:ext uri="{FF2B5EF4-FFF2-40B4-BE49-F238E27FC236}">
                <a16:creationId xmlns:a16="http://schemas.microsoft.com/office/drawing/2014/main" id="{DC3D813C-ADF7-0221-E81E-F2180BAACB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522" t="15453" r="12724" b="18120"/>
          <a:stretch/>
        </p:blipFill>
        <p:spPr bwMode="auto">
          <a:xfrm>
            <a:off x="2845747" y="2017732"/>
            <a:ext cx="7946262" cy="3971880"/>
          </a:xfrm>
          <a:prstGeom prst="rect">
            <a:avLst/>
          </a:prstGeom>
          <a:noFill/>
          <a:extLst>
            <a:ext uri="{909E8E84-426E-40DD-AFC4-6F175D3DCCD1}">
              <a14:hiddenFill xmlns:a14="http://schemas.microsoft.com/office/drawing/2010/main">
                <a:solidFill>
                  <a:srgbClr val="FFFFFF"/>
                </a:solidFill>
              </a14:hiddenFill>
            </a:ext>
          </a:extLst>
        </p:spPr>
      </p:pic>
      <p:sp>
        <p:nvSpPr>
          <p:cNvPr id="3" name="Text 4">
            <a:extLst>
              <a:ext uri="{FF2B5EF4-FFF2-40B4-BE49-F238E27FC236}">
                <a16:creationId xmlns:a16="http://schemas.microsoft.com/office/drawing/2014/main" id="{4196C4E6-E836-9A14-A277-AC63EC3C54E5}"/>
              </a:ext>
            </a:extLst>
          </p:cNvPr>
          <p:cNvSpPr/>
          <p:nvPr/>
        </p:nvSpPr>
        <p:spPr>
          <a:xfrm>
            <a:off x="8588284" y="6961643"/>
            <a:ext cx="3884176" cy="362903"/>
          </a:xfrm>
          <a:prstGeom prst="rect">
            <a:avLst/>
          </a:prstGeom>
          <a:noFill/>
          <a:ln/>
        </p:spPr>
        <p:txBody>
          <a:bodyPr wrap="none" lIns="0" tIns="0" rIns="0" bIns="0" rtlCol="0" anchor="t"/>
          <a:lstStyle/>
          <a:p>
            <a:pPr marL="0" indent="0">
              <a:lnSpc>
                <a:spcPts val="2850"/>
              </a:lnSpc>
              <a:buNone/>
            </a:pPr>
            <a:r>
              <a:rPr lang="en-US" sz="2000" b="1" dirty="0">
                <a:solidFill>
                  <a:srgbClr val="383838"/>
                </a:solidFill>
                <a:latin typeface="PT Serif" panose="020A0603040505020204" pitchFamily="18" charset="77"/>
                <a:ea typeface="DM Sans" pitchFamily="34" charset="-122"/>
                <a:cs typeface="DM Sans" pitchFamily="34" charset="-120"/>
              </a:rPr>
              <a:t>Concept</a:t>
            </a:r>
            <a:endParaRPr lang="en-US" sz="2000" b="1" dirty="0">
              <a:latin typeface="PT Serif" panose="020A0603040505020204" pitchFamily="18" charset="77"/>
            </a:endParaRPr>
          </a:p>
        </p:txBody>
      </p:sp>
    </p:spTree>
    <p:extLst>
      <p:ext uri="{BB962C8B-B14F-4D97-AF65-F5344CB8AC3E}">
        <p14:creationId xmlns:p14="http://schemas.microsoft.com/office/powerpoint/2010/main" val="17815253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0811B-A7B9-A3A3-C26E-FE1747CD42EC}"/>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C3FA8AF-F852-054B-0247-1CE0562F19AD}"/>
              </a:ext>
            </a:extLst>
          </p:cNvPr>
          <p:cNvSpPr/>
          <p:nvPr/>
        </p:nvSpPr>
        <p:spPr>
          <a:xfrm>
            <a:off x="729020" y="572810"/>
            <a:ext cx="13172361" cy="1367076"/>
          </a:xfrm>
          <a:prstGeom prst="rect">
            <a:avLst/>
          </a:prstGeom>
          <a:noFill/>
          <a:ln/>
        </p:spPr>
        <p:txBody>
          <a:bodyPr wrap="square" lIns="0" tIns="0" rIns="0" bIns="0" rtlCol="0" anchor="t"/>
          <a:lstStyle/>
          <a:p>
            <a:pPr marL="0" indent="0">
              <a:lnSpc>
                <a:spcPts val="5350"/>
              </a:lnSpc>
              <a:buNone/>
            </a:pPr>
            <a:r>
              <a:rPr lang="en-US" sz="4300" dirty="0">
                <a:solidFill>
                  <a:srgbClr val="020202"/>
                </a:solidFill>
                <a:latin typeface="PT Serif" pitchFamily="34" charset="0"/>
                <a:ea typeface="PT Serif" pitchFamily="34" charset="-122"/>
                <a:cs typeface="PT Serif" pitchFamily="34" charset="-120"/>
              </a:rPr>
              <a:t>What about Movie Recommendation System?</a:t>
            </a:r>
            <a:endParaRPr lang="en-US" sz="4300" dirty="0"/>
          </a:p>
        </p:txBody>
      </p:sp>
      <p:sp>
        <p:nvSpPr>
          <p:cNvPr id="39" name="Rectangle 38">
            <a:extLst>
              <a:ext uri="{FF2B5EF4-FFF2-40B4-BE49-F238E27FC236}">
                <a16:creationId xmlns:a16="http://schemas.microsoft.com/office/drawing/2014/main" id="{230DFA63-D765-997F-CEED-ED908C3F11D5}"/>
              </a:ext>
            </a:extLst>
          </p:cNvPr>
          <p:cNvSpPr/>
          <p:nvPr/>
        </p:nvSpPr>
        <p:spPr>
          <a:xfrm>
            <a:off x="12777849" y="7528956"/>
            <a:ext cx="1852551" cy="7006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entagon 3">
            <a:extLst>
              <a:ext uri="{FF2B5EF4-FFF2-40B4-BE49-F238E27FC236}">
                <a16:creationId xmlns:a16="http://schemas.microsoft.com/office/drawing/2014/main" id="{A1A60F5D-CBBF-D451-D79C-2104947804BD}"/>
              </a:ext>
            </a:extLst>
          </p:cNvPr>
          <p:cNvSpPr/>
          <p:nvPr/>
        </p:nvSpPr>
        <p:spPr>
          <a:xfrm>
            <a:off x="4272024" y="6604217"/>
            <a:ext cx="3009900" cy="1027390"/>
          </a:xfrm>
          <a:prstGeom prst="homePlate">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entagon 4">
            <a:extLst>
              <a:ext uri="{FF2B5EF4-FFF2-40B4-BE49-F238E27FC236}">
                <a16:creationId xmlns:a16="http://schemas.microsoft.com/office/drawing/2014/main" id="{7126F543-BED2-7F55-0C7A-9CBD834A5442}"/>
              </a:ext>
            </a:extLst>
          </p:cNvPr>
          <p:cNvSpPr/>
          <p:nvPr/>
        </p:nvSpPr>
        <p:spPr>
          <a:xfrm>
            <a:off x="761939" y="6577111"/>
            <a:ext cx="3009900" cy="1027390"/>
          </a:xfrm>
          <a:prstGeom prst="homePlate">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entagon 5">
            <a:extLst>
              <a:ext uri="{FF2B5EF4-FFF2-40B4-BE49-F238E27FC236}">
                <a16:creationId xmlns:a16="http://schemas.microsoft.com/office/drawing/2014/main" id="{D16BE43F-149B-5AFF-582C-1CF10CACF449}"/>
              </a:ext>
            </a:extLst>
          </p:cNvPr>
          <p:cNvSpPr/>
          <p:nvPr/>
        </p:nvSpPr>
        <p:spPr>
          <a:xfrm>
            <a:off x="7782109" y="6607462"/>
            <a:ext cx="3009900" cy="1027390"/>
          </a:xfrm>
          <a:prstGeom prst="homePlate">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entagon 6">
            <a:extLst>
              <a:ext uri="{FF2B5EF4-FFF2-40B4-BE49-F238E27FC236}">
                <a16:creationId xmlns:a16="http://schemas.microsoft.com/office/drawing/2014/main" id="{417A7F0E-B272-7016-B78A-5346541444E6}"/>
              </a:ext>
            </a:extLst>
          </p:cNvPr>
          <p:cNvSpPr/>
          <p:nvPr/>
        </p:nvSpPr>
        <p:spPr>
          <a:xfrm>
            <a:off x="11272899" y="6577111"/>
            <a:ext cx="3009900" cy="1027390"/>
          </a:xfrm>
          <a:prstGeom prst="homePlate">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2">
            <a:extLst>
              <a:ext uri="{FF2B5EF4-FFF2-40B4-BE49-F238E27FC236}">
                <a16:creationId xmlns:a16="http://schemas.microsoft.com/office/drawing/2014/main" id="{3452C5BE-8E5F-87A1-9332-E192ACDEFDFB}"/>
              </a:ext>
            </a:extLst>
          </p:cNvPr>
          <p:cNvSpPr/>
          <p:nvPr/>
        </p:nvSpPr>
        <p:spPr>
          <a:xfrm>
            <a:off x="1447412" y="6961643"/>
            <a:ext cx="3884176" cy="362903"/>
          </a:xfrm>
          <a:prstGeom prst="rect">
            <a:avLst/>
          </a:prstGeom>
          <a:noFill/>
          <a:ln/>
        </p:spPr>
        <p:txBody>
          <a:bodyPr wrap="none" lIns="0" tIns="0" rIns="0" bIns="0" rtlCol="0" anchor="t"/>
          <a:lstStyle/>
          <a:p>
            <a:pPr marL="0" indent="0">
              <a:lnSpc>
                <a:spcPts val="2850"/>
              </a:lnSpc>
              <a:buNone/>
            </a:pPr>
            <a:r>
              <a:rPr lang="en-US" sz="2000" b="1" dirty="0">
                <a:solidFill>
                  <a:srgbClr val="383838"/>
                </a:solidFill>
                <a:latin typeface="PT Serif" panose="020A0603040505020204" pitchFamily="18" charset="77"/>
                <a:ea typeface="DM Sans" pitchFamily="34" charset="-122"/>
                <a:cs typeface="DM Sans" pitchFamily="34" charset="-120"/>
              </a:rPr>
              <a:t>Instance</a:t>
            </a:r>
            <a:endParaRPr lang="en-US" sz="2000" dirty="0">
              <a:latin typeface="PT Serif" panose="020A0603040505020204" pitchFamily="18" charset="77"/>
            </a:endParaRPr>
          </a:p>
        </p:txBody>
      </p:sp>
      <p:sp>
        <p:nvSpPr>
          <p:cNvPr id="9" name="Text 5">
            <a:extLst>
              <a:ext uri="{FF2B5EF4-FFF2-40B4-BE49-F238E27FC236}">
                <a16:creationId xmlns:a16="http://schemas.microsoft.com/office/drawing/2014/main" id="{22B1CE25-E02A-3B9F-CFEA-1CFAF019580D}"/>
              </a:ext>
            </a:extLst>
          </p:cNvPr>
          <p:cNvSpPr/>
          <p:nvPr/>
        </p:nvSpPr>
        <p:spPr>
          <a:xfrm>
            <a:off x="5019174" y="6991171"/>
            <a:ext cx="3964424" cy="333375"/>
          </a:xfrm>
          <a:prstGeom prst="rect">
            <a:avLst/>
          </a:prstGeom>
          <a:noFill/>
          <a:ln/>
        </p:spPr>
        <p:txBody>
          <a:bodyPr wrap="none" lIns="0" tIns="0" rIns="0" bIns="0" rtlCol="0" anchor="t"/>
          <a:lstStyle/>
          <a:p>
            <a:pPr marL="0" indent="0">
              <a:lnSpc>
                <a:spcPts val="2600"/>
              </a:lnSpc>
              <a:buNone/>
            </a:pPr>
            <a:r>
              <a:rPr lang="en-US" sz="2000" b="1" dirty="0">
                <a:solidFill>
                  <a:srgbClr val="383838"/>
                </a:solidFill>
                <a:latin typeface="PT Serif" panose="020A0603040505020204" pitchFamily="18" charset="77"/>
                <a:ea typeface="DM Sans" pitchFamily="34" charset="-122"/>
                <a:cs typeface="DM Sans" pitchFamily="34" charset="-120"/>
              </a:rPr>
              <a:t>Attributes</a:t>
            </a:r>
            <a:endParaRPr lang="en-US" dirty="0">
              <a:latin typeface="PT Serif" panose="020A0603040505020204" pitchFamily="18" charset="77"/>
            </a:endParaRPr>
          </a:p>
        </p:txBody>
      </p:sp>
      <p:sp>
        <p:nvSpPr>
          <p:cNvPr id="10" name="Text 3">
            <a:extLst>
              <a:ext uri="{FF2B5EF4-FFF2-40B4-BE49-F238E27FC236}">
                <a16:creationId xmlns:a16="http://schemas.microsoft.com/office/drawing/2014/main" id="{641C74F4-D007-BFD1-B031-079A6E5DFB86}"/>
              </a:ext>
            </a:extLst>
          </p:cNvPr>
          <p:cNvSpPr/>
          <p:nvPr/>
        </p:nvSpPr>
        <p:spPr>
          <a:xfrm>
            <a:off x="11598184" y="6893106"/>
            <a:ext cx="3880366" cy="362903"/>
          </a:xfrm>
          <a:prstGeom prst="rect">
            <a:avLst/>
          </a:prstGeom>
          <a:noFill/>
          <a:ln/>
        </p:spPr>
        <p:txBody>
          <a:bodyPr wrap="none" lIns="0" tIns="0" rIns="0" bIns="0" rtlCol="0" anchor="t"/>
          <a:lstStyle/>
          <a:p>
            <a:pPr marL="0" indent="0">
              <a:lnSpc>
                <a:spcPts val="2850"/>
              </a:lnSpc>
              <a:buNone/>
            </a:pPr>
            <a:r>
              <a:rPr lang="en-US" b="1" dirty="0">
                <a:solidFill>
                  <a:srgbClr val="383838"/>
                </a:solidFill>
                <a:latin typeface="PT Serif" panose="020A0603040505020204" pitchFamily="18" charset="77"/>
                <a:ea typeface="DM Sans" pitchFamily="34" charset="-122"/>
                <a:cs typeface="DM Sans" pitchFamily="34" charset="-120"/>
              </a:rPr>
              <a:t>Likely ML </a:t>
            </a:r>
            <a:r>
              <a:rPr lang="en-US" sz="2000" b="1" dirty="0">
                <a:solidFill>
                  <a:srgbClr val="383838"/>
                </a:solidFill>
                <a:latin typeface="PT Serif" panose="020A0603040505020204" pitchFamily="18" charset="77"/>
                <a:ea typeface="DM Sans" pitchFamily="34" charset="-122"/>
                <a:cs typeface="DM Sans" pitchFamily="34" charset="-120"/>
              </a:rPr>
              <a:t>Approach</a:t>
            </a:r>
            <a:endParaRPr lang="en-US" b="1" dirty="0">
              <a:latin typeface="PT Serif" panose="020A0603040505020204" pitchFamily="18" charset="77"/>
            </a:endParaRPr>
          </a:p>
        </p:txBody>
      </p:sp>
      <p:sp>
        <p:nvSpPr>
          <p:cNvPr id="11" name="Text 4">
            <a:extLst>
              <a:ext uri="{FF2B5EF4-FFF2-40B4-BE49-F238E27FC236}">
                <a16:creationId xmlns:a16="http://schemas.microsoft.com/office/drawing/2014/main" id="{17A9799A-3ABE-0913-A4D5-6D1B75613AF1}"/>
              </a:ext>
            </a:extLst>
          </p:cNvPr>
          <p:cNvSpPr/>
          <p:nvPr/>
        </p:nvSpPr>
        <p:spPr>
          <a:xfrm>
            <a:off x="8588284" y="6961643"/>
            <a:ext cx="3884176" cy="362903"/>
          </a:xfrm>
          <a:prstGeom prst="rect">
            <a:avLst/>
          </a:prstGeom>
          <a:noFill/>
          <a:ln/>
        </p:spPr>
        <p:txBody>
          <a:bodyPr wrap="none" lIns="0" tIns="0" rIns="0" bIns="0" rtlCol="0" anchor="t"/>
          <a:lstStyle/>
          <a:p>
            <a:pPr marL="0" indent="0">
              <a:lnSpc>
                <a:spcPts val="2850"/>
              </a:lnSpc>
              <a:buNone/>
            </a:pPr>
            <a:r>
              <a:rPr lang="en-US" sz="2000" b="1" dirty="0">
                <a:solidFill>
                  <a:srgbClr val="383838"/>
                </a:solidFill>
                <a:latin typeface="PT Serif" panose="020A0603040505020204" pitchFamily="18" charset="77"/>
                <a:ea typeface="DM Sans" pitchFamily="34" charset="-122"/>
                <a:cs typeface="DM Sans" pitchFamily="34" charset="-120"/>
              </a:rPr>
              <a:t>Concept</a:t>
            </a:r>
            <a:endParaRPr lang="en-US" sz="2000" b="1" dirty="0">
              <a:latin typeface="PT Serif" panose="020A0603040505020204" pitchFamily="18" charset="77"/>
            </a:endParaRPr>
          </a:p>
        </p:txBody>
      </p:sp>
      <p:pic>
        <p:nvPicPr>
          <p:cNvPr id="8194" name="Picture 2" descr="Netflix Movie Recommendation system using NLP | by Ritika Singh | Analytics  Vidhya | Medium">
            <a:extLst>
              <a:ext uri="{FF2B5EF4-FFF2-40B4-BE49-F238E27FC236}">
                <a16:creationId xmlns:a16="http://schemas.microsoft.com/office/drawing/2014/main" id="{11BF51B6-3B35-38FA-B6C9-D02E0379E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0200" y="1424949"/>
            <a:ext cx="8890000" cy="50038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793222F-1C97-B406-7FD9-9159CEAD4854}"/>
              </a:ext>
            </a:extLst>
          </p:cNvPr>
          <p:cNvSpPr txBox="1"/>
          <p:nvPr/>
        </p:nvSpPr>
        <p:spPr>
          <a:xfrm>
            <a:off x="7999428" y="7853286"/>
            <a:ext cx="7820024" cy="307777"/>
          </a:xfrm>
          <a:prstGeom prst="rect">
            <a:avLst/>
          </a:prstGeom>
          <a:noFill/>
        </p:spPr>
        <p:txBody>
          <a:bodyPr wrap="square">
            <a:spAutoFit/>
          </a:bodyPr>
          <a:lstStyle/>
          <a:p>
            <a:r>
              <a:rPr lang="en-US" sz="1400" dirty="0"/>
              <a:t>https://</a:t>
            </a:r>
            <a:r>
              <a:rPr lang="en-US" sz="1400" dirty="0" err="1"/>
              <a:t>www.theodysseyonline.com</a:t>
            </a:r>
            <a:r>
              <a:rPr lang="en-US" sz="1400" dirty="0"/>
              <a:t>/10-netflix-movies-watch-stressed</a:t>
            </a:r>
          </a:p>
        </p:txBody>
      </p:sp>
    </p:spTree>
    <p:extLst>
      <p:ext uri="{BB962C8B-B14F-4D97-AF65-F5344CB8AC3E}">
        <p14:creationId xmlns:p14="http://schemas.microsoft.com/office/powerpoint/2010/main" val="8411754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4" name="Picture 8" descr="13,065 Thank You Stock Videos, Footage, &amp; 4K Video Clips - Getty Images | Thank  you card, Appreciation, Gratitude">
            <a:extLst>
              <a:ext uri="{FF2B5EF4-FFF2-40B4-BE49-F238E27FC236}">
                <a16:creationId xmlns:a16="http://schemas.microsoft.com/office/drawing/2014/main" id="{EEEED99E-354C-B59A-51BF-DB09FC5820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371600"/>
            <a:ext cx="9753600" cy="5486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02E6025-DD68-BC93-1C06-A1B408F8EB77}"/>
              </a:ext>
            </a:extLst>
          </p:cNvPr>
          <p:cNvSpPr/>
          <p:nvPr/>
        </p:nvSpPr>
        <p:spPr>
          <a:xfrm>
            <a:off x="12777849" y="7528956"/>
            <a:ext cx="1852551" cy="7006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3192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729AE0-5173-D12A-36E9-AB58B5FD9914}"/>
              </a:ext>
            </a:extLst>
          </p:cNvPr>
          <p:cNvSpPr txBox="1"/>
          <p:nvPr/>
        </p:nvSpPr>
        <p:spPr>
          <a:xfrm>
            <a:off x="3200400" y="0"/>
            <a:ext cx="7315200" cy="9687267"/>
          </a:xfrm>
          <a:prstGeom prst="rect">
            <a:avLst/>
          </a:prstGeom>
          <a:noFill/>
        </p:spPr>
        <p:txBody>
          <a:bodyPr wrap="square">
            <a:spAutoFit/>
          </a:bodyPr>
          <a:lstStyle/>
          <a:p>
            <a:pPr algn="l">
              <a:lnSpc>
                <a:spcPts val="1500"/>
              </a:lnSpc>
              <a:spcBef>
                <a:spcPts val="300"/>
              </a:spcBef>
              <a:spcAft>
                <a:spcPts val="900"/>
              </a:spcAft>
              <a:buNone/>
            </a:pPr>
            <a:r>
              <a:rPr lang="en-AU" b="0" i="0" dirty="0" err="1">
                <a:solidFill>
                  <a:srgbClr val="202124"/>
                </a:solidFill>
                <a:effectLst/>
                <a:latin typeface="Roboto" panose="02000000000000000000" pitchFamily="2" charset="0"/>
              </a:rPr>
              <a:t>ncotugnomorr@student.unimelb.edu.au</a:t>
            </a:r>
            <a:endParaRPr lang="en-AU" b="0" i="0" dirty="0">
              <a:solidFill>
                <a:srgbClr val="202124"/>
              </a:solidFill>
              <a:effectLst/>
              <a:latin typeface="Roboto" panose="02000000000000000000" pitchFamily="2" charset="0"/>
            </a:endParaRPr>
          </a:p>
          <a:p>
            <a:pPr algn="l">
              <a:lnSpc>
                <a:spcPts val="1500"/>
              </a:lnSpc>
              <a:spcBef>
                <a:spcPts val="300"/>
              </a:spcBef>
              <a:spcAft>
                <a:spcPts val="900"/>
              </a:spcAft>
              <a:buNone/>
            </a:pPr>
            <a:r>
              <a:rPr lang="en-AU" b="0" i="0" dirty="0">
                <a:solidFill>
                  <a:srgbClr val="202124"/>
                </a:solidFill>
                <a:effectLst/>
                <a:latin typeface="Roboto" panose="02000000000000000000" pitchFamily="2" charset="0"/>
              </a:rPr>
              <a:t>jane.xu1@student.unimelb.edu.au</a:t>
            </a:r>
          </a:p>
          <a:p>
            <a:pPr algn="l">
              <a:lnSpc>
                <a:spcPts val="1500"/>
              </a:lnSpc>
              <a:spcBef>
                <a:spcPts val="300"/>
              </a:spcBef>
              <a:spcAft>
                <a:spcPts val="900"/>
              </a:spcAft>
              <a:buNone/>
            </a:pPr>
            <a:r>
              <a:rPr lang="en-AU" b="0" i="0" dirty="0" err="1">
                <a:solidFill>
                  <a:srgbClr val="202124"/>
                </a:solidFill>
                <a:effectLst/>
                <a:latin typeface="Roboto" panose="02000000000000000000" pitchFamily="2" charset="0"/>
              </a:rPr>
              <a:t>cdavistope@student.unimelb.edu.au</a:t>
            </a:r>
            <a:endParaRPr lang="en-AU" b="0" i="0" dirty="0">
              <a:solidFill>
                <a:srgbClr val="202124"/>
              </a:solidFill>
              <a:effectLst/>
              <a:latin typeface="Roboto" panose="02000000000000000000" pitchFamily="2" charset="0"/>
            </a:endParaRPr>
          </a:p>
          <a:p>
            <a:pPr algn="l">
              <a:lnSpc>
                <a:spcPts val="1500"/>
              </a:lnSpc>
              <a:spcBef>
                <a:spcPts val="300"/>
              </a:spcBef>
              <a:spcAft>
                <a:spcPts val="900"/>
              </a:spcAft>
              <a:buNone/>
            </a:pPr>
            <a:r>
              <a:rPr lang="en-AU" b="0" i="0" dirty="0" err="1">
                <a:solidFill>
                  <a:srgbClr val="202124"/>
                </a:solidFill>
                <a:effectLst/>
                <a:latin typeface="Roboto" panose="02000000000000000000" pitchFamily="2" charset="0"/>
              </a:rPr>
              <a:t>lsanares@student.unimelb.edu.au</a:t>
            </a:r>
            <a:endParaRPr lang="en-AU" b="0" i="0" dirty="0">
              <a:solidFill>
                <a:srgbClr val="202124"/>
              </a:solidFill>
              <a:effectLst/>
              <a:latin typeface="Roboto" panose="02000000000000000000" pitchFamily="2" charset="0"/>
            </a:endParaRPr>
          </a:p>
          <a:p>
            <a:pPr algn="l">
              <a:lnSpc>
                <a:spcPts val="1500"/>
              </a:lnSpc>
              <a:spcBef>
                <a:spcPts val="300"/>
              </a:spcBef>
              <a:spcAft>
                <a:spcPts val="900"/>
              </a:spcAft>
              <a:buNone/>
            </a:pPr>
            <a:r>
              <a:rPr lang="en-AU" b="0" i="0" dirty="0" err="1">
                <a:solidFill>
                  <a:srgbClr val="202124"/>
                </a:solidFill>
                <a:effectLst/>
                <a:latin typeface="Roboto" panose="02000000000000000000" pitchFamily="2" charset="0"/>
              </a:rPr>
              <a:t>shangyic@student.unimelb.edu.au</a:t>
            </a:r>
            <a:endParaRPr lang="en-AU" b="0" i="0" dirty="0">
              <a:solidFill>
                <a:srgbClr val="202124"/>
              </a:solidFill>
              <a:effectLst/>
              <a:latin typeface="Roboto" panose="02000000000000000000" pitchFamily="2" charset="0"/>
            </a:endParaRPr>
          </a:p>
          <a:p>
            <a:pPr algn="l">
              <a:lnSpc>
                <a:spcPts val="1500"/>
              </a:lnSpc>
              <a:spcBef>
                <a:spcPts val="300"/>
              </a:spcBef>
              <a:spcAft>
                <a:spcPts val="900"/>
              </a:spcAft>
              <a:buNone/>
            </a:pPr>
            <a:r>
              <a:rPr lang="en-AU" b="0" i="0" dirty="0" err="1">
                <a:solidFill>
                  <a:srgbClr val="202124"/>
                </a:solidFill>
                <a:effectLst/>
                <a:latin typeface="Roboto" panose="02000000000000000000" pitchFamily="2" charset="0"/>
              </a:rPr>
              <a:t>quytrongduct@student.unimelb.edu.au</a:t>
            </a:r>
            <a:endParaRPr lang="en-AU" b="0" i="0" dirty="0">
              <a:solidFill>
                <a:srgbClr val="202124"/>
              </a:solidFill>
              <a:effectLst/>
              <a:latin typeface="Roboto" panose="02000000000000000000" pitchFamily="2" charset="0"/>
            </a:endParaRPr>
          </a:p>
          <a:p>
            <a:pPr algn="l">
              <a:lnSpc>
                <a:spcPts val="1500"/>
              </a:lnSpc>
              <a:spcBef>
                <a:spcPts val="300"/>
              </a:spcBef>
              <a:spcAft>
                <a:spcPts val="900"/>
              </a:spcAft>
              <a:buNone/>
            </a:pPr>
            <a:r>
              <a:rPr lang="en-AU" b="0" i="0" dirty="0" err="1">
                <a:solidFill>
                  <a:srgbClr val="202124"/>
                </a:solidFill>
                <a:effectLst/>
                <a:latin typeface="Roboto" panose="02000000000000000000" pitchFamily="2" charset="0"/>
              </a:rPr>
              <a:t>bojueh@student.unimelb.edu.au</a:t>
            </a:r>
            <a:endParaRPr lang="en-AU" b="0" i="0" dirty="0">
              <a:solidFill>
                <a:srgbClr val="202124"/>
              </a:solidFill>
              <a:effectLst/>
              <a:latin typeface="Roboto" panose="02000000000000000000" pitchFamily="2" charset="0"/>
            </a:endParaRPr>
          </a:p>
          <a:p>
            <a:pPr algn="l">
              <a:lnSpc>
                <a:spcPts val="1500"/>
              </a:lnSpc>
              <a:spcBef>
                <a:spcPts val="300"/>
              </a:spcBef>
              <a:spcAft>
                <a:spcPts val="900"/>
              </a:spcAft>
              <a:buNone/>
            </a:pPr>
            <a:r>
              <a:rPr lang="en-AU" b="0" i="0" dirty="0" err="1">
                <a:solidFill>
                  <a:srgbClr val="202124"/>
                </a:solidFill>
                <a:effectLst/>
                <a:latin typeface="Roboto" panose="02000000000000000000" pitchFamily="2" charset="0"/>
              </a:rPr>
              <a:t>lkrunic@student.unimelb.edu.au</a:t>
            </a:r>
            <a:endParaRPr lang="en-AU" b="0" i="0" dirty="0">
              <a:solidFill>
                <a:srgbClr val="202124"/>
              </a:solidFill>
              <a:effectLst/>
              <a:latin typeface="Roboto" panose="02000000000000000000" pitchFamily="2" charset="0"/>
            </a:endParaRPr>
          </a:p>
          <a:p>
            <a:pPr algn="l">
              <a:lnSpc>
                <a:spcPts val="1500"/>
              </a:lnSpc>
              <a:spcBef>
                <a:spcPts val="300"/>
              </a:spcBef>
              <a:spcAft>
                <a:spcPts val="900"/>
              </a:spcAft>
              <a:buNone/>
            </a:pPr>
            <a:r>
              <a:rPr lang="en-AU" b="0" i="0" dirty="0" err="1">
                <a:solidFill>
                  <a:srgbClr val="202124"/>
                </a:solidFill>
                <a:effectLst/>
                <a:latin typeface="Roboto" panose="02000000000000000000" pitchFamily="2" charset="0"/>
              </a:rPr>
              <a:t>phanminhquan@student.uninelb.edu.au</a:t>
            </a:r>
            <a:endParaRPr lang="en-AU" b="0" i="0" dirty="0">
              <a:solidFill>
                <a:srgbClr val="202124"/>
              </a:solidFill>
              <a:effectLst/>
              <a:latin typeface="Roboto" panose="02000000000000000000" pitchFamily="2" charset="0"/>
            </a:endParaRPr>
          </a:p>
          <a:p>
            <a:pPr algn="l">
              <a:lnSpc>
                <a:spcPts val="1500"/>
              </a:lnSpc>
              <a:spcBef>
                <a:spcPts val="300"/>
              </a:spcBef>
              <a:spcAft>
                <a:spcPts val="900"/>
              </a:spcAft>
              <a:buNone/>
            </a:pPr>
            <a:r>
              <a:rPr lang="en-AU" b="0" i="0" dirty="0" err="1">
                <a:solidFill>
                  <a:srgbClr val="202124"/>
                </a:solidFill>
                <a:effectLst/>
                <a:latin typeface="Roboto" panose="02000000000000000000" pitchFamily="2" charset="0"/>
              </a:rPr>
              <a:t>peileic@student.unimelb.edu.au</a:t>
            </a:r>
            <a:endParaRPr lang="en-AU" b="0" i="0" dirty="0">
              <a:solidFill>
                <a:srgbClr val="202124"/>
              </a:solidFill>
              <a:effectLst/>
              <a:latin typeface="Roboto" panose="02000000000000000000" pitchFamily="2" charset="0"/>
            </a:endParaRPr>
          </a:p>
          <a:p>
            <a:pPr algn="l">
              <a:lnSpc>
                <a:spcPts val="1500"/>
              </a:lnSpc>
              <a:spcBef>
                <a:spcPts val="300"/>
              </a:spcBef>
              <a:spcAft>
                <a:spcPts val="900"/>
              </a:spcAft>
              <a:buNone/>
            </a:pPr>
            <a:r>
              <a:rPr lang="en-AU" b="0" i="0" dirty="0" err="1">
                <a:solidFill>
                  <a:srgbClr val="202124"/>
                </a:solidFill>
                <a:effectLst/>
                <a:latin typeface="Roboto" panose="02000000000000000000" pitchFamily="2" charset="0"/>
              </a:rPr>
              <a:t>ayuxin@student.unimelb.edu.au</a:t>
            </a:r>
            <a:endParaRPr lang="en-AU" b="0" i="0" dirty="0">
              <a:solidFill>
                <a:srgbClr val="202124"/>
              </a:solidFill>
              <a:effectLst/>
              <a:latin typeface="Roboto" panose="02000000000000000000" pitchFamily="2" charset="0"/>
            </a:endParaRPr>
          </a:p>
          <a:p>
            <a:pPr algn="l">
              <a:lnSpc>
                <a:spcPts val="1500"/>
              </a:lnSpc>
              <a:spcBef>
                <a:spcPts val="300"/>
              </a:spcBef>
              <a:spcAft>
                <a:spcPts val="900"/>
              </a:spcAft>
              <a:buNone/>
            </a:pPr>
            <a:r>
              <a:rPr lang="en-AU" b="0" i="0" dirty="0" err="1">
                <a:solidFill>
                  <a:srgbClr val="202124"/>
                </a:solidFill>
                <a:effectLst/>
                <a:latin typeface="Roboto" panose="02000000000000000000" pitchFamily="2" charset="0"/>
              </a:rPr>
              <a:t>gnnand@student.unimelb.edu.au</a:t>
            </a:r>
            <a:endParaRPr lang="en-AU" b="0" i="0" dirty="0">
              <a:solidFill>
                <a:srgbClr val="202124"/>
              </a:solidFill>
              <a:effectLst/>
              <a:latin typeface="Roboto" panose="02000000000000000000" pitchFamily="2" charset="0"/>
            </a:endParaRPr>
          </a:p>
          <a:p>
            <a:pPr algn="l">
              <a:lnSpc>
                <a:spcPts val="1500"/>
              </a:lnSpc>
              <a:spcBef>
                <a:spcPts val="300"/>
              </a:spcBef>
              <a:spcAft>
                <a:spcPts val="900"/>
              </a:spcAft>
              <a:buNone/>
            </a:pPr>
            <a:r>
              <a:rPr lang="en-AU" b="0" i="0" dirty="0" err="1">
                <a:solidFill>
                  <a:srgbClr val="202124"/>
                </a:solidFill>
                <a:effectLst/>
                <a:latin typeface="Roboto" panose="02000000000000000000" pitchFamily="2" charset="0"/>
              </a:rPr>
              <a:t>qiangeh@student.unimelb.edu.au</a:t>
            </a:r>
            <a:endParaRPr lang="en-AU" b="0" i="0" dirty="0">
              <a:solidFill>
                <a:srgbClr val="202124"/>
              </a:solidFill>
              <a:effectLst/>
              <a:latin typeface="Roboto" panose="02000000000000000000" pitchFamily="2" charset="0"/>
            </a:endParaRPr>
          </a:p>
          <a:p>
            <a:pPr algn="l">
              <a:lnSpc>
                <a:spcPts val="1500"/>
              </a:lnSpc>
              <a:spcBef>
                <a:spcPts val="300"/>
              </a:spcBef>
              <a:spcAft>
                <a:spcPts val="900"/>
              </a:spcAft>
              <a:buNone/>
            </a:pPr>
            <a:r>
              <a:rPr lang="en-AU" b="0" i="0" dirty="0">
                <a:solidFill>
                  <a:srgbClr val="202124"/>
                </a:solidFill>
                <a:effectLst/>
                <a:latin typeface="Roboto" panose="02000000000000000000" pitchFamily="2" charset="0"/>
              </a:rPr>
              <a:t>lokyiuw1@student.unimelb.edu.au</a:t>
            </a:r>
          </a:p>
          <a:p>
            <a:pPr algn="l">
              <a:lnSpc>
                <a:spcPts val="1500"/>
              </a:lnSpc>
              <a:spcBef>
                <a:spcPts val="300"/>
              </a:spcBef>
              <a:spcAft>
                <a:spcPts val="900"/>
              </a:spcAft>
              <a:buNone/>
            </a:pPr>
            <a:r>
              <a:rPr lang="en-AU" b="0" i="0" dirty="0">
                <a:solidFill>
                  <a:srgbClr val="202124"/>
                </a:solidFill>
                <a:effectLst/>
                <a:latin typeface="Roboto" panose="02000000000000000000" pitchFamily="2" charset="0"/>
              </a:rPr>
              <a:t>xuhao1@student.unimelb.edu.au</a:t>
            </a:r>
          </a:p>
          <a:p>
            <a:pPr algn="l">
              <a:lnSpc>
                <a:spcPts val="1500"/>
              </a:lnSpc>
              <a:spcBef>
                <a:spcPts val="300"/>
              </a:spcBef>
              <a:spcAft>
                <a:spcPts val="900"/>
              </a:spcAft>
              <a:buNone/>
            </a:pPr>
            <a:r>
              <a:rPr lang="en-AU" b="0" i="0" dirty="0" err="1">
                <a:solidFill>
                  <a:srgbClr val="202124"/>
                </a:solidFill>
                <a:effectLst/>
                <a:latin typeface="Roboto" panose="02000000000000000000" pitchFamily="2" charset="0"/>
              </a:rPr>
              <a:t>thihongminhd@student.unimelb.edu.au</a:t>
            </a:r>
            <a:endParaRPr lang="en-AU" b="0" i="0" dirty="0">
              <a:solidFill>
                <a:srgbClr val="202124"/>
              </a:solidFill>
              <a:effectLst/>
              <a:latin typeface="Roboto" panose="02000000000000000000" pitchFamily="2" charset="0"/>
            </a:endParaRPr>
          </a:p>
          <a:p>
            <a:pPr algn="l">
              <a:lnSpc>
                <a:spcPts val="1500"/>
              </a:lnSpc>
              <a:spcBef>
                <a:spcPts val="300"/>
              </a:spcBef>
              <a:spcAft>
                <a:spcPts val="900"/>
              </a:spcAft>
              <a:buNone/>
            </a:pPr>
            <a:r>
              <a:rPr lang="en-AU" b="0" i="0" dirty="0" err="1">
                <a:solidFill>
                  <a:srgbClr val="202124"/>
                </a:solidFill>
                <a:effectLst/>
                <a:latin typeface="Roboto" panose="02000000000000000000" pitchFamily="2" charset="0"/>
              </a:rPr>
              <a:t>liyur@student.unimelb.edu.au</a:t>
            </a:r>
            <a:endParaRPr lang="en-AU" b="0" i="0" dirty="0">
              <a:solidFill>
                <a:srgbClr val="202124"/>
              </a:solidFill>
              <a:effectLst/>
              <a:latin typeface="Roboto" panose="02000000000000000000" pitchFamily="2" charset="0"/>
            </a:endParaRPr>
          </a:p>
          <a:p>
            <a:pPr algn="l">
              <a:lnSpc>
                <a:spcPts val="1500"/>
              </a:lnSpc>
              <a:spcBef>
                <a:spcPts val="300"/>
              </a:spcBef>
              <a:spcAft>
                <a:spcPts val="900"/>
              </a:spcAft>
              <a:buNone/>
            </a:pPr>
            <a:r>
              <a:rPr lang="en-AU" b="0" i="0" dirty="0" err="1">
                <a:solidFill>
                  <a:srgbClr val="202124"/>
                </a:solidFill>
                <a:effectLst/>
                <a:latin typeface="Roboto" panose="02000000000000000000" pitchFamily="2" charset="0"/>
              </a:rPr>
              <a:t>nuij@student.unimelb.edu.au</a:t>
            </a:r>
            <a:endParaRPr lang="en-AU" b="0" i="0" dirty="0">
              <a:solidFill>
                <a:srgbClr val="202124"/>
              </a:solidFill>
              <a:effectLst/>
              <a:latin typeface="Roboto" panose="02000000000000000000" pitchFamily="2" charset="0"/>
            </a:endParaRPr>
          </a:p>
          <a:p>
            <a:pPr algn="l">
              <a:lnSpc>
                <a:spcPts val="1500"/>
              </a:lnSpc>
              <a:spcBef>
                <a:spcPts val="300"/>
              </a:spcBef>
              <a:spcAft>
                <a:spcPts val="900"/>
              </a:spcAft>
              <a:buNone/>
            </a:pPr>
            <a:r>
              <a:rPr lang="en-AU" b="0" i="0" dirty="0">
                <a:solidFill>
                  <a:srgbClr val="202124"/>
                </a:solidFill>
                <a:effectLst/>
                <a:latin typeface="Roboto" panose="02000000000000000000" pitchFamily="2" charset="0"/>
              </a:rPr>
              <a:t>xinrtang1@student.unimelb.edu.au</a:t>
            </a:r>
          </a:p>
          <a:p>
            <a:pPr algn="l">
              <a:lnSpc>
                <a:spcPts val="1500"/>
              </a:lnSpc>
              <a:spcBef>
                <a:spcPts val="300"/>
              </a:spcBef>
              <a:spcAft>
                <a:spcPts val="900"/>
              </a:spcAft>
              <a:buNone/>
            </a:pPr>
            <a:r>
              <a:rPr lang="en-AU" b="0" i="0" dirty="0" err="1">
                <a:solidFill>
                  <a:srgbClr val="202124"/>
                </a:solidFill>
                <a:effectLst/>
                <a:latin typeface="Roboto" panose="02000000000000000000" pitchFamily="2" charset="0"/>
              </a:rPr>
              <a:t>suhasa@student.unimelb.edu.au</a:t>
            </a:r>
            <a:endParaRPr lang="en-AU" b="0" i="0" dirty="0">
              <a:solidFill>
                <a:srgbClr val="202124"/>
              </a:solidFill>
              <a:effectLst/>
              <a:latin typeface="Roboto" panose="02000000000000000000" pitchFamily="2" charset="0"/>
            </a:endParaRPr>
          </a:p>
          <a:p>
            <a:pPr algn="l">
              <a:lnSpc>
                <a:spcPts val="1500"/>
              </a:lnSpc>
              <a:spcBef>
                <a:spcPts val="300"/>
              </a:spcBef>
              <a:spcAft>
                <a:spcPts val="900"/>
              </a:spcAft>
              <a:buNone/>
            </a:pPr>
            <a:r>
              <a:rPr lang="en-AU" b="0" i="0" dirty="0" err="1">
                <a:solidFill>
                  <a:srgbClr val="202124"/>
                </a:solidFill>
                <a:effectLst/>
                <a:latin typeface="Roboto" panose="02000000000000000000" pitchFamily="2" charset="0"/>
              </a:rPr>
              <a:t>kpatt@student.unimelb.edu.au</a:t>
            </a:r>
            <a:endParaRPr lang="en-AU" b="0" i="0" dirty="0">
              <a:solidFill>
                <a:srgbClr val="202124"/>
              </a:solidFill>
              <a:effectLst/>
              <a:latin typeface="Roboto" panose="02000000000000000000" pitchFamily="2" charset="0"/>
            </a:endParaRPr>
          </a:p>
          <a:p>
            <a:pPr algn="l">
              <a:lnSpc>
                <a:spcPts val="1500"/>
              </a:lnSpc>
              <a:spcBef>
                <a:spcPts val="300"/>
              </a:spcBef>
              <a:spcAft>
                <a:spcPts val="900"/>
              </a:spcAft>
              <a:buNone/>
            </a:pPr>
            <a:r>
              <a:rPr lang="en-AU" b="0" i="0" dirty="0" err="1">
                <a:solidFill>
                  <a:srgbClr val="202124"/>
                </a:solidFill>
                <a:effectLst/>
                <a:latin typeface="Roboto" panose="02000000000000000000" pitchFamily="2" charset="0"/>
              </a:rPr>
              <a:t>chathenkeril@student.unimelb.edu.au</a:t>
            </a:r>
            <a:endParaRPr lang="en-AU" b="0" i="0" dirty="0">
              <a:solidFill>
                <a:srgbClr val="202124"/>
              </a:solidFill>
              <a:effectLst/>
              <a:latin typeface="Roboto" panose="02000000000000000000" pitchFamily="2" charset="0"/>
            </a:endParaRPr>
          </a:p>
          <a:p>
            <a:pPr algn="l">
              <a:lnSpc>
                <a:spcPts val="1500"/>
              </a:lnSpc>
              <a:spcBef>
                <a:spcPts val="300"/>
              </a:spcBef>
              <a:spcAft>
                <a:spcPts val="900"/>
              </a:spcAft>
              <a:buNone/>
            </a:pPr>
            <a:r>
              <a:rPr lang="en-AU" b="0" i="0" dirty="0">
                <a:solidFill>
                  <a:srgbClr val="202124"/>
                </a:solidFill>
                <a:effectLst/>
                <a:latin typeface="Roboto" panose="02000000000000000000" pitchFamily="2" charset="0"/>
              </a:rPr>
              <a:t>hongyuel1@student.unimelb.edu.au</a:t>
            </a:r>
          </a:p>
          <a:p>
            <a:pPr algn="l">
              <a:lnSpc>
                <a:spcPts val="1500"/>
              </a:lnSpc>
              <a:spcBef>
                <a:spcPts val="300"/>
              </a:spcBef>
              <a:spcAft>
                <a:spcPts val="900"/>
              </a:spcAft>
              <a:buNone/>
            </a:pPr>
            <a:r>
              <a:rPr lang="en-AU" b="0" i="0" dirty="0" err="1">
                <a:solidFill>
                  <a:srgbClr val="202124"/>
                </a:solidFill>
                <a:effectLst/>
                <a:latin typeface="Roboto" panose="02000000000000000000" pitchFamily="2" charset="0"/>
              </a:rPr>
              <a:t>fjshen@student.unimelb.edu.au</a:t>
            </a:r>
            <a:endParaRPr lang="en-AU" b="0" i="0" dirty="0">
              <a:solidFill>
                <a:srgbClr val="202124"/>
              </a:solidFill>
              <a:effectLst/>
              <a:latin typeface="Roboto" panose="02000000000000000000" pitchFamily="2" charset="0"/>
            </a:endParaRPr>
          </a:p>
          <a:p>
            <a:pPr algn="l" rtl="0">
              <a:lnSpc>
                <a:spcPts val="3300"/>
              </a:lnSpc>
              <a:buNone/>
            </a:pPr>
            <a:r>
              <a:rPr lang="en-AU" b="0" i="0" dirty="0">
                <a:solidFill>
                  <a:srgbClr val="5F6368"/>
                </a:solidFill>
                <a:effectLst/>
                <a:latin typeface="Roboto" panose="02000000000000000000" pitchFamily="2" charset="0"/>
              </a:rPr>
              <a:t> </a:t>
            </a:r>
          </a:p>
          <a:p>
            <a:pPr>
              <a:buNone/>
            </a:pPr>
            <a:br>
              <a:rPr lang="en-AU" dirty="0"/>
            </a:br>
            <a:endParaRPr lang="en-US" dirty="0"/>
          </a:p>
        </p:txBody>
      </p:sp>
    </p:spTree>
    <p:extLst>
      <p:ext uri="{BB962C8B-B14F-4D97-AF65-F5344CB8AC3E}">
        <p14:creationId xmlns:p14="http://schemas.microsoft.com/office/powerpoint/2010/main" val="1439336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D2CE3E-FB87-BE41-A38D-C5E6308983F8}"/>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5E2C07B7-41D5-6BE5-60E4-E1E9EC40A65C}"/>
              </a:ext>
            </a:extLst>
          </p:cNvPr>
          <p:cNvSpPr/>
          <p:nvPr/>
        </p:nvSpPr>
        <p:spPr>
          <a:xfrm>
            <a:off x="-4478214" y="-293077"/>
            <a:ext cx="19108614" cy="9800492"/>
          </a:xfrm>
          <a:prstGeom prst="rect">
            <a:avLst/>
          </a:prstGeom>
          <a:solidFill>
            <a:srgbClr val="760102"/>
          </a:solidFill>
          <a:ln>
            <a:solidFill>
              <a:srgbClr val="7601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D19D648-2791-BAC8-308D-2885E4A378F0}"/>
              </a:ext>
            </a:extLst>
          </p:cNvPr>
          <p:cNvSpPr/>
          <p:nvPr/>
        </p:nvSpPr>
        <p:spPr>
          <a:xfrm>
            <a:off x="-6365629" y="-293077"/>
            <a:ext cx="20996029" cy="9800492"/>
          </a:xfrm>
          <a:prstGeom prst="rect">
            <a:avLst/>
          </a:prstGeom>
          <a:solidFill>
            <a:srgbClr val="AE0001"/>
          </a:solidFill>
          <a:ln>
            <a:solidFill>
              <a:srgbClr val="9701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361AEC5F-9979-33E0-497A-F645BF838C84}"/>
              </a:ext>
            </a:extLst>
          </p:cNvPr>
          <p:cNvSpPr/>
          <p:nvPr/>
        </p:nvSpPr>
        <p:spPr>
          <a:xfrm>
            <a:off x="-8253044" y="-351692"/>
            <a:ext cx="11418277" cy="9800492"/>
          </a:xfrm>
          <a:prstGeom prst="rect">
            <a:avLst/>
          </a:prstGeom>
          <a:solidFill>
            <a:srgbClr val="970102"/>
          </a:solidFill>
          <a:ln>
            <a:solidFill>
              <a:srgbClr val="9701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81F5A30-D6E5-3300-4E4E-0CF2D6AB5348}"/>
              </a:ext>
            </a:extLst>
          </p:cNvPr>
          <p:cNvSpPr/>
          <p:nvPr/>
        </p:nvSpPr>
        <p:spPr>
          <a:xfrm>
            <a:off x="-9985407" y="-351692"/>
            <a:ext cx="11418277" cy="9917722"/>
          </a:xfrm>
          <a:prstGeom prst="rect">
            <a:avLst/>
          </a:prstGeom>
          <a:solidFill>
            <a:srgbClr val="760102"/>
          </a:solidFill>
          <a:ln>
            <a:solidFill>
              <a:srgbClr val="7601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6" descr="Netflix Reportedly Preparing to Announce Another Price Increase">
            <a:extLst>
              <a:ext uri="{FF2B5EF4-FFF2-40B4-BE49-F238E27FC236}">
                <a16:creationId xmlns:a16="http://schemas.microsoft.com/office/drawing/2014/main" id="{C86F19C5-6840-1AC1-984E-00D1416A88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4902" y="1567543"/>
            <a:ext cx="9985829" cy="56170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2F47D23-DA82-1578-8388-1125245B8879}"/>
              </a:ext>
            </a:extLst>
          </p:cNvPr>
          <p:cNvSpPr txBox="1"/>
          <p:nvPr/>
        </p:nvSpPr>
        <p:spPr>
          <a:xfrm>
            <a:off x="6899563" y="406401"/>
            <a:ext cx="4488873" cy="461665"/>
          </a:xfrm>
          <a:prstGeom prst="rect">
            <a:avLst/>
          </a:prstGeom>
          <a:noFill/>
        </p:spPr>
        <p:txBody>
          <a:bodyPr wrap="square" rtlCol="0">
            <a:spAutoFit/>
          </a:bodyPr>
          <a:lstStyle/>
          <a:p>
            <a:r>
              <a:rPr lang="en-US" sz="2400" dirty="0">
                <a:solidFill>
                  <a:schemeClr val="bg1"/>
                </a:solidFill>
                <a:latin typeface="PT Sans" panose="020B0503020203020204" pitchFamily="34" charset="77"/>
              </a:rPr>
              <a:t>Movie Recommendation System</a:t>
            </a:r>
          </a:p>
        </p:txBody>
      </p:sp>
    </p:spTree>
    <p:extLst>
      <p:ext uri="{BB962C8B-B14F-4D97-AF65-F5344CB8AC3E}">
        <p14:creationId xmlns:p14="http://schemas.microsoft.com/office/powerpoint/2010/main" val="1340392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14390-5937-7FE6-71DB-CC63D7A78CC4}"/>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065731C9-60DD-AA84-0C4D-8F0ECC84CFF3}"/>
              </a:ext>
            </a:extLst>
          </p:cNvPr>
          <p:cNvSpPr/>
          <p:nvPr/>
        </p:nvSpPr>
        <p:spPr>
          <a:xfrm>
            <a:off x="-4478214" y="-293077"/>
            <a:ext cx="19108614" cy="9800492"/>
          </a:xfrm>
          <a:prstGeom prst="rect">
            <a:avLst/>
          </a:prstGeom>
          <a:solidFill>
            <a:srgbClr val="760102"/>
          </a:solidFill>
          <a:ln>
            <a:solidFill>
              <a:srgbClr val="7601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C8B7075-1456-B1DE-520B-429A78CA788D}"/>
              </a:ext>
            </a:extLst>
          </p:cNvPr>
          <p:cNvSpPr/>
          <p:nvPr/>
        </p:nvSpPr>
        <p:spPr>
          <a:xfrm>
            <a:off x="-6365629" y="-293077"/>
            <a:ext cx="20996029" cy="9800492"/>
          </a:xfrm>
          <a:prstGeom prst="rect">
            <a:avLst/>
          </a:prstGeom>
          <a:solidFill>
            <a:srgbClr val="970102"/>
          </a:solidFill>
          <a:ln>
            <a:solidFill>
              <a:srgbClr val="9701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099A80C-ACF1-7B5E-3613-D320B69AEEE2}"/>
              </a:ext>
            </a:extLst>
          </p:cNvPr>
          <p:cNvSpPr/>
          <p:nvPr/>
        </p:nvSpPr>
        <p:spPr>
          <a:xfrm>
            <a:off x="-8253044" y="270957"/>
            <a:ext cx="22883444" cy="9859107"/>
          </a:xfrm>
          <a:prstGeom prst="rect">
            <a:avLst/>
          </a:prstGeom>
          <a:solidFill>
            <a:srgbClr val="970102"/>
          </a:solidFill>
          <a:ln>
            <a:solidFill>
              <a:srgbClr val="9701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0C56900-92D8-EB34-9BCE-12196D3877FD}"/>
              </a:ext>
            </a:extLst>
          </p:cNvPr>
          <p:cNvSpPr/>
          <p:nvPr/>
        </p:nvSpPr>
        <p:spPr>
          <a:xfrm>
            <a:off x="-9985407" y="-351694"/>
            <a:ext cx="11422321" cy="9917724"/>
          </a:xfrm>
          <a:prstGeom prst="rect">
            <a:avLst/>
          </a:prstGeom>
          <a:solidFill>
            <a:srgbClr val="760102"/>
          </a:solidFill>
          <a:ln>
            <a:solidFill>
              <a:srgbClr val="7601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200" name="Picture 8" descr="5 Ways Self-Driving Cars Could Make Our World (And Our Lives) Better">
            <a:extLst>
              <a:ext uri="{FF2B5EF4-FFF2-40B4-BE49-F238E27FC236}">
                <a16:creationId xmlns:a16="http://schemas.microsoft.com/office/drawing/2014/main" id="{E4213DAB-AADD-534E-D9FB-A000DE315B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9108" y="657225"/>
            <a:ext cx="11133235" cy="69151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1D8E446-0348-6897-D6E3-8EBBC1E9E4DC}"/>
              </a:ext>
            </a:extLst>
          </p:cNvPr>
          <p:cNvSpPr txBox="1"/>
          <p:nvPr/>
        </p:nvSpPr>
        <p:spPr>
          <a:xfrm>
            <a:off x="6858000" y="40124"/>
            <a:ext cx="4488873" cy="461665"/>
          </a:xfrm>
          <a:prstGeom prst="rect">
            <a:avLst/>
          </a:prstGeom>
          <a:noFill/>
        </p:spPr>
        <p:txBody>
          <a:bodyPr wrap="square" rtlCol="0">
            <a:spAutoFit/>
          </a:bodyPr>
          <a:lstStyle/>
          <a:p>
            <a:r>
              <a:rPr lang="en-US" sz="2400" dirty="0">
                <a:solidFill>
                  <a:schemeClr val="bg1"/>
                </a:solidFill>
                <a:latin typeface="PT Sans" panose="020B0503020203020204" pitchFamily="34" charset="77"/>
              </a:rPr>
              <a:t>Self-Driving Cars</a:t>
            </a:r>
          </a:p>
        </p:txBody>
      </p:sp>
    </p:spTree>
    <p:extLst>
      <p:ext uri="{BB962C8B-B14F-4D97-AF65-F5344CB8AC3E}">
        <p14:creationId xmlns:p14="http://schemas.microsoft.com/office/powerpoint/2010/main" val="897988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93BFA-DE6E-61D6-9AFB-4AAE9FC2B402}"/>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177C86BB-C8A1-7E31-4B99-5A1EEB7E0ABA}"/>
              </a:ext>
            </a:extLst>
          </p:cNvPr>
          <p:cNvSpPr/>
          <p:nvPr/>
        </p:nvSpPr>
        <p:spPr>
          <a:xfrm>
            <a:off x="-4478214" y="-293077"/>
            <a:ext cx="19108614" cy="9800492"/>
          </a:xfrm>
          <a:prstGeom prst="rect">
            <a:avLst/>
          </a:prstGeom>
          <a:solidFill>
            <a:srgbClr val="760102"/>
          </a:solidFill>
          <a:ln>
            <a:solidFill>
              <a:srgbClr val="7601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1A3C417-B445-21CA-934C-CBFF2B564AA3}"/>
              </a:ext>
            </a:extLst>
          </p:cNvPr>
          <p:cNvSpPr/>
          <p:nvPr/>
        </p:nvSpPr>
        <p:spPr>
          <a:xfrm>
            <a:off x="-6365629" y="-293077"/>
            <a:ext cx="20996029" cy="9800492"/>
          </a:xfrm>
          <a:prstGeom prst="rect">
            <a:avLst/>
          </a:prstGeom>
          <a:solidFill>
            <a:srgbClr val="970102"/>
          </a:solidFill>
          <a:ln>
            <a:solidFill>
              <a:srgbClr val="9701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B71A5694-7643-F739-DB5F-EEB2673AB3A4}"/>
              </a:ext>
            </a:extLst>
          </p:cNvPr>
          <p:cNvSpPr/>
          <p:nvPr/>
        </p:nvSpPr>
        <p:spPr>
          <a:xfrm>
            <a:off x="-8253044" y="-351692"/>
            <a:ext cx="22883444" cy="9800492"/>
          </a:xfrm>
          <a:prstGeom prst="rect">
            <a:avLst/>
          </a:prstGeom>
          <a:solidFill>
            <a:srgbClr val="AE0001"/>
          </a:solidFill>
          <a:ln>
            <a:solidFill>
              <a:srgbClr val="9701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F25FE573-3F2F-7ADF-6917-41C5C24D8A73}"/>
              </a:ext>
            </a:extLst>
          </p:cNvPr>
          <p:cNvSpPr/>
          <p:nvPr/>
        </p:nvSpPr>
        <p:spPr>
          <a:xfrm>
            <a:off x="-9985407" y="-293077"/>
            <a:ext cx="24615807" cy="9859107"/>
          </a:xfrm>
          <a:prstGeom prst="rect">
            <a:avLst/>
          </a:prstGeom>
          <a:solidFill>
            <a:srgbClr val="760102"/>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226" name="Picture 10" descr="7 Applications of Facial Recognition Technology">
            <a:extLst>
              <a:ext uri="{FF2B5EF4-FFF2-40B4-BE49-F238E27FC236}">
                <a16:creationId xmlns:a16="http://schemas.microsoft.com/office/drawing/2014/main" id="{DD11BCFC-D652-83A7-6AC3-DEB92AB50E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0856" y="81734"/>
            <a:ext cx="12719050" cy="822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D581AD1-FC1C-4DED-8DEA-E29A355A4FAC}"/>
              </a:ext>
            </a:extLst>
          </p:cNvPr>
          <p:cNvSpPr txBox="1"/>
          <p:nvPr/>
        </p:nvSpPr>
        <p:spPr>
          <a:xfrm>
            <a:off x="1083870" y="8000617"/>
            <a:ext cx="12323134" cy="369332"/>
          </a:xfrm>
          <a:prstGeom prst="rect">
            <a:avLst/>
          </a:prstGeom>
          <a:noFill/>
        </p:spPr>
        <p:txBody>
          <a:bodyPr wrap="square">
            <a:spAutoFit/>
          </a:bodyPr>
          <a:lstStyle/>
          <a:p>
            <a:r>
              <a:rPr lang="en-US" dirty="0">
                <a:solidFill>
                  <a:srgbClr val="CA0001"/>
                </a:solidFill>
              </a:rPr>
              <a:t>https://</a:t>
            </a:r>
            <a:r>
              <a:rPr lang="en-US" dirty="0" err="1">
                <a:solidFill>
                  <a:srgbClr val="CA0001"/>
                </a:solidFill>
              </a:rPr>
              <a:t>www.lystloc.com</a:t>
            </a:r>
            <a:r>
              <a:rPr lang="en-US" dirty="0">
                <a:solidFill>
                  <a:srgbClr val="CA0001"/>
                </a:solidFill>
              </a:rPr>
              <a:t>/blog/</a:t>
            </a:r>
            <a:r>
              <a:rPr lang="en-US" sz="1000" dirty="0">
                <a:solidFill>
                  <a:srgbClr val="CA0001"/>
                </a:solidFill>
              </a:rPr>
              <a:t>7-applications-of-facial-recognition-technology</a:t>
            </a:r>
            <a:r>
              <a:rPr lang="en-US" dirty="0">
                <a:solidFill>
                  <a:srgbClr val="CA0001"/>
                </a:solidFill>
              </a:rPr>
              <a:t>/</a:t>
            </a:r>
          </a:p>
        </p:txBody>
      </p:sp>
      <p:sp>
        <p:nvSpPr>
          <p:cNvPr id="2" name="TextBox 1">
            <a:extLst>
              <a:ext uri="{FF2B5EF4-FFF2-40B4-BE49-F238E27FC236}">
                <a16:creationId xmlns:a16="http://schemas.microsoft.com/office/drawing/2014/main" id="{AFDFF1CB-0C44-4113-C2D1-0C96FB1D983A}"/>
              </a:ext>
            </a:extLst>
          </p:cNvPr>
          <p:cNvSpPr txBox="1"/>
          <p:nvPr/>
        </p:nvSpPr>
        <p:spPr>
          <a:xfrm>
            <a:off x="8918131" y="-266329"/>
            <a:ext cx="4488873" cy="461665"/>
          </a:xfrm>
          <a:prstGeom prst="rect">
            <a:avLst/>
          </a:prstGeom>
          <a:noFill/>
        </p:spPr>
        <p:txBody>
          <a:bodyPr wrap="square" rtlCol="0">
            <a:spAutoFit/>
          </a:bodyPr>
          <a:lstStyle/>
          <a:p>
            <a:r>
              <a:rPr lang="en-US" sz="2400" dirty="0">
                <a:solidFill>
                  <a:schemeClr val="bg1"/>
                </a:solidFill>
                <a:latin typeface="PT Sans" panose="020B0503020203020204" pitchFamily="34" charset="77"/>
              </a:rPr>
              <a:t>Facial Recognition System</a:t>
            </a:r>
          </a:p>
        </p:txBody>
      </p:sp>
    </p:spTree>
    <p:extLst>
      <p:ext uri="{BB962C8B-B14F-4D97-AF65-F5344CB8AC3E}">
        <p14:creationId xmlns:p14="http://schemas.microsoft.com/office/powerpoint/2010/main" val="1862907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6280190" y="1984177"/>
            <a:ext cx="7556421" cy="1488519"/>
          </a:xfrm>
          <a:prstGeom prst="rect">
            <a:avLst/>
          </a:prstGeom>
          <a:noFill/>
          <a:ln/>
        </p:spPr>
        <p:txBody>
          <a:bodyPr wrap="square" lIns="0" tIns="0" rIns="0" bIns="0" rtlCol="0" anchor="t"/>
          <a:lstStyle/>
          <a:p>
            <a:pPr marL="0" indent="0" algn="ctr">
              <a:lnSpc>
                <a:spcPts val="5850"/>
              </a:lnSpc>
              <a:buNone/>
            </a:pPr>
            <a:r>
              <a:rPr lang="en-US" sz="4650" dirty="0">
                <a:solidFill>
                  <a:srgbClr val="020202"/>
                </a:solidFill>
                <a:latin typeface="PT Serif" pitchFamily="34" charset="0"/>
                <a:ea typeface="PT Serif" pitchFamily="34" charset="-122"/>
                <a:cs typeface="PT Serif" pitchFamily="34" charset="-120"/>
              </a:rPr>
              <a:t> Machine Learning</a:t>
            </a:r>
            <a:endParaRPr lang="en-US" sz="4650" dirty="0"/>
          </a:p>
        </p:txBody>
      </p:sp>
      <p:sp>
        <p:nvSpPr>
          <p:cNvPr id="4" name="Text 1"/>
          <p:cNvSpPr/>
          <p:nvPr/>
        </p:nvSpPr>
        <p:spPr>
          <a:xfrm>
            <a:off x="6280190" y="3812858"/>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383838"/>
                </a:solidFill>
                <a:latin typeface="DM Sans" pitchFamily="34" charset="0"/>
                <a:ea typeface="DM Sans" pitchFamily="34" charset="-122"/>
                <a:cs typeface="DM Sans" pitchFamily="34" charset="-120"/>
              </a:rPr>
              <a:t>Automatic extraction of valid, novel, useful, and comprehensible knowledge (rules, regularities, patterns, constraints, models, …) from arbitrary sets of data</a:t>
            </a:r>
            <a:endParaRPr lang="en-US" sz="1750" dirty="0"/>
          </a:p>
        </p:txBody>
      </p:sp>
      <p:sp>
        <p:nvSpPr>
          <p:cNvPr id="5" name="Text 2"/>
          <p:cNvSpPr/>
          <p:nvPr/>
        </p:nvSpPr>
        <p:spPr>
          <a:xfrm>
            <a:off x="6280190" y="5156716"/>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383838"/>
                </a:solidFill>
                <a:latin typeface="DM Sans" pitchFamily="34" charset="0"/>
                <a:ea typeface="DM Sans" pitchFamily="34" charset="-122"/>
                <a:cs typeface="DM Sans" pitchFamily="34" charset="-120"/>
              </a:rPr>
              <a:t>“Field of study that gives computers the ability to learn without being explicitly programmed” –Arthur Samuel</a:t>
            </a:r>
            <a:endParaRPr lang="en-US" sz="1750" dirty="0"/>
          </a:p>
        </p:txBody>
      </p:sp>
      <p:pic>
        <p:nvPicPr>
          <p:cNvPr id="1026" name="Picture 2" descr="What is Machine Learning (ML)?">
            <a:extLst>
              <a:ext uri="{FF2B5EF4-FFF2-40B4-BE49-F238E27FC236}">
                <a16:creationId xmlns:a16="http://schemas.microsoft.com/office/drawing/2014/main" id="{7B54B3B4-8C1C-3A6A-FE4E-7F8733D243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656" r="7415"/>
          <a:stretch/>
        </p:blipFill>
        <p:spPr bwMode="auto">
          <a:xfrm>
            <a:off x="0" y="0"/>
            <a:ext cx="6005015" cy="821007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A900586-DC10-F4D7-994D-44DF127D7873}"/>
              </a:ext>
            </a:extLst>
          </p:cNvPr>
          <p:cNvSpPr/>
          <p:nvPr/>
        </p:nvSpPr>
        <p:spPr>
          <a:xfrm>
            <a:off x="12777849" y="7528956"/>
            <a:ext cx="1852551" cy="7006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728424" y="905947"/>
            <a:ext cx="6571059" cy="682943"/>
          </a:xfrm>
          <a:prstGeom prst="rect">
            <a:avLst/>
          </a:prstGeom>
          <a:noFill/>
          <a:ln/>
        </p:spPr>
        <p:txBody>
          <a:bodyPr wrap="none" lIns="0" tIns="0" rIns="0" bIns="0" rtlCol="0" anchor="t"/>
          <a:lstStyle/>
          <a:p>
            <a:pPr marL="0" indent="0">
              <a:lnSpc>
                <a:spcPts val="5350"/>
              </a:lnSpc>
              <a:buNone/>
            </a:pPr>
            <a:r>
              <a:rPr lang="en-US" sz="4300" dirty="0">
                <a:solidFill>
                  <a:srgbClr val="020202"/>
                </a:solidFill>
                <a:latin typeface="PT Serif" pitchFamily="34" charset="0"/>
                <a:ea typeface="PT Serif" pitchFamily="34" charset="-122"/>
                <a:cs typeface="PT Serif" pitchFamily="34" charset="-120"/>
              </a:rPr>
              <a:t>Types of Machine Learning</a:t>
            </a:r>
            <a:endParaRPr lang="en-US" sz="4300" dirty="0"/>
          </a:p>
        </p:txBody>
      </p:sp>
      <p:sp>
        <p:nvSpPr>
          <p:cNvPr id="4" name="Shape 1"/>
          <p:cNvSpPr/>
          <p:nvPr/>
        </p:nvSpPr>
        <p:spPr>
          <a:xfrm>
            <a:off x="728424" y="2135148"/>
            <a:ext cx="468273" cy="468273"/>
          </a:xfrm>
          <a:prstGeom prst="roundRect">
            <a:avLst>
              <a:gd name="adj" fmla="val 6667"/>
            </a:avLst>
          </a:prstGeom>
          <a:solidFill>
            <a:srgbClr val="F2EEEE"/>
          </a:solidFill>
          <a:ln/>
        </p:spPr>
        <p:txBody>
          <a:bodyPr/>
          <a:lstStyle/>
          <a:p>
            <a:endParaRPr lang="en-US"/>
          </a:p>
        </p:txBody>
      </p:sp>
      <p:sp>
        <p:nvSpPr>
          <p:cNvPr id="5" name="Text 2"/>
          <p:cNvSpPr/>
          <p:nvPr/>
        </p:nvSpPr>
        <p:spPr>
          <a:xfrm>
            <a:off x="1404818" y="2135148"/>
            <a:ext cx="2731651" cy="341352"/>
          </a:xfrm>
          <a:prstGeom prst="rect">
            <a:avLst/>
          </a:prstGeom>
          <a:noFill/>
          <a:ln/>
        </p:spPr>
        <p:txBody>
          <a:bodyPr wrap="none" lIns="0" tIns="0" rIns="0" bIns="0" rtlCol="0" anchor="t"/>
          <a:lstStyle/>
          <a:p>
            <a:pPr marL="0" indent="0">
              <a:lnSpc>
                <a:spcPts val="2650"/>
              </a:lnSpc>
              <a:buNone/>
            </a:pPr>
            <a:r>
              <a:rPr lang="en-US" sz="2150" dirty="0">
                <a:solidFill>
                  <a:srgbClr val="383838"/>
                </a:solidFill>
                <a:latin typeface="PT Serif" pitchFamily="34" charset="0"/>
                <a:ea typeface="PT Serif" pitchFamily="34" charset="-122"/>
                <a:cs typeface="PT Serif" pitchFamily="34" charset="-120"/>
              </a:rPr>
              <a:t>Supervised Learning</a:t>
            </a:r>
            <a:endParaRPr lang="en-US" sz="2150" dirty="0"/>
          </a:p>
        </p:txBody>
      </p:sp>
      <p:sp>
        <p:nvSpPr>
          <p:cNvPr id="6" name="Text 3"/>
          <p:cNvSpPr/>
          <p:nvPr/>
        </p:nvSpPr>
        <p:spPr>
          <a:xfrm>
            <a:off x="1404818" y="2601278"/>
            <a:ext cx="7010757" cy="665798"/>
          </a:xfrm>
          <a:prstGeom prst="rect">
            <a:avLst/>
          </a:prstGeom>
          <a:noFill/>
          <a:ln/>
        </p:spPr>
        <p:txBody>
          <a:bodyPr wrap="square" lIns="0" tIns="0" rIns="0" bIns="0" rtlCol="0" anchor="t"/>
          <a:lstStyle/>
          <a:p>
            <a:pPr marL="0" indent="0">
              <a:lnSpc>
                <a:spcPts val="2600"/>
              </a:lnSpc>
              <a:buNone/>
            </a:pPr>
            <a:r>
              <a:rPr lang="en-US" sz="1600" dirty="0">
                <a:solidFill>
                  <a:srgbClr val="383838"/>
                </a:solidFill>
                <a:latin typeface="DM Sans" pitchFamily="34" charset="0"/>
                <a:ea typeface="DM Sans" pitchFamily="34" charset="-122"/>
                <a:cs typeface="DM Sans" pitchFamily="34" charset="-120"/>
              </a:rPr>
              <a:t>Algorithms trained on labeled data, learning to map inputs to known outputs.</a:t>
            </a:r>
            <a:endParaRPr lang="en-US" sz="1600" dirty="0"/>
          </a:p>
        </p:txBody>
      </p:sp>
      <p:sp>
        <p:nvSpPr>
          <p:cNvPr id="7" name="Shape 4"/>
          <p:cNvSpPr/>
          <p:nvPr/>
        </p:nvSpPr>
        <p:spPr>
          <a:xfrm>
            <a:off x="728424" y="3709273"/>
            <a:ext cx="468273" cy="468273"/>
          </a:xfrm>
          <a:prstGeom prst="roundRect">
            <a:avLst>
              <a:gd name="adj" fmla="val 6667"/>
            </a:avLst>
          </a:prstGeom>
          <a:solidFill>
            <a:srgbClr val="F2EEEE"/>
          </a:solidFill>
          <a:ln/>
        </p:spPr>
        <p:txBody>
          <a:bodyPr/>
          <a:lstStyle/>
          <a:p>
            <a:endParaRPr lang="en-US"/>
          </a:p>
        </p:txBody>
      </p:sp>
      <p:sp>
        <p:nvSpPr>
          <p:cNvPr id="8" name="Text 5"/>
          <p:cNvSpPr/>
          <p:nvPr/>
        </p:nvSpPr>
        <p:spPr>
          <a:xfrm>
            <a:off x="1404818" y="3709273"/>
            <a:ext cx="2795945" cy="341352"/>
          </a:xfrm>
          <a:prstGeom prst="rect">
            <a:avLst/>
          </a:prstGeom>
          <a:noFill/>
          <a:ln/>
        </p:spPr>
        <p:txBody>
          <a:bodyPr wrap="none" lIns="0" tIns="0" rIns="0" bIns="0" rtlCol="0" anchor="t"/>
          <a:lstStyle/>
          <a:p>
            <a:pPr marL="0" indent="0">
              <a:lnSpc>
                <a:spcPts val="2650"/>
              </a:lnSpc>
              <a:buNone/>
            </a:pPr>
            <a:r>
              <a:rPr lang="en-US" sz="2150" dirty="0">
                <a:solidFill>
                  <a:schemeClr val="bg1">
                    <a:lumMod val="85000"/>
                  </a:schemeClr>
                </a:solidFill>
                <a:latin typeface="PT Serif" pitchFamily="34" charset="0"/>
                <a:ea typeface="PT Serif" pitchFamily="34" charset="-122"/>
                <a:cs typeface="PT Serif" pitchFamily="34" charset="-120"/>
              </a:rPr>
              <a:t>Unsupervised Learning</a:t>
            </a:r>
            <a:endParaRPr lang="en-US" sz="2150" dirty="0">
              <a:solidFill>
                <a:schemeClr val="bg1">
                  <a:lumMod val="85000"/>
                </a:schemeClr>
              </a:solidFill>
            </a:endParaRPr>
          </a:p>
        </p:txBody>
      </p:sp>
      <p:sp>
        <p:nvSpPr>
          <p:cNvPr id="9" name="Text 6"/>
          <p:cNvSpPr/>
          <p:nvPr/>
        </p:nvSpPr>
        <p:spPr>
          <a:xfrm>
            <a:off x="1404818" y="4175403"/>
            <a:ext cx="7010757" cy="332899"/>
          </a:xfrm>
          <a:prstGeom prst="rect">
            <a:avLst/>
          </a:prstGeom>
          <a:noFill/>
          <a:ln/>
        </p:spPr>
        <p:txBody>
          <a:bodyPr wrap="none" lIns="0" tIns="0" rIns="0" bIns="0" rtlCol="0" anchor="t"/>
          <a:lstStyle/>
          <a:p>
            <a:pPr marL="0" indent="0">
              <a:lnSpc>
                <a:spcPts val="2600"/>
              </a:lnSpc>
              <a:buNone/>
            </a:pPr>
            <a:r>
              <a:rPr lang="en-US" sz="1600" dirty="0">
                <a:solidFill>
                  <a:schemeClr val="bg1">
                    <a:lumMod val="85000"/>
                  </a:schemeClr>
                </a:solidFill>
                <a:latin typeface="DM Sans" pitchFamily="34" charset="0"/>
                <a:ea typeface="DM Sans" pitchFamily="34" charset="-122"/>
                <a:cs typeface="DM Sans" pitchFamily="34" charset="-120"/>
              </a:rPr>
              <a:t>Discovers hidden patterns in unlabeled data without human guidance.</a:t>
            </a:r>
            <a:endParaRPr lang="en-US" sz="1600" dirty="0">
              <a:solidFill>
                <a:schemeClr val="bg1">
                  <a:lumMod val="85000"/>
                </a:schemeClr>
              </a:solidFill>
            </a:endParaRPr>
          </a:p>
        </p:txBody>
      </p:sp>
      <p:sp>
        <p:nvSpPr>
          <p:cNvPr id="10" name="Shape 7"/>
          <p:cNvSpPr/>
          <p:nvPr/>
        </p:nvSpPr>
        <p:spPr>
          <a:xfrm>
            <a:off x="728424" y="4950500"/>
            <a:ext cx="468273" cy="468273"/>
          </a:xfrm>
          <a:prstGeom prst="roundRect">
            <a:avLst>
              <a:gd name="adj" fmla="val 6667"/>
            </a:avLst>
          </a:prstGeom>
          <a:solidFill>
            <a:srgbClr val="F2EEEE"/>
          </a:solidFill>
          <a:ln/>
        </p:spPr>
        <p:txBody>
          <a:bodyPr/>
          <a:lstStyle/>
          <a:p>
            <a:endParaRPr lang="en-US"/>
          </a:p>
        </p:txBody>
      </p:sp>
      <p:sp>
        <p:nvSpPr>
          <p:cNvPr id="11" name="Text 8"/>
          <p:cNvSpPr/>
          <p:nvPr/>
        </p:nvSpPr>
        <p:spPr>
          <a:xfrm>
            <a:off x="1404818" y="4950500"/>
            <a:ext cx="3195876" cy="341352"/>
          </a:xfrm>
          <a:prstGeom prst="rect">
            <a:avLst/>
          </a:prstGeom>
          <a:noFill/>
          <a:ln/>
        </p:spPr>
        <p:txBody>
          <a:bodyPr wrap="none" lIns="0" tIns="0" rIns="0" bIns="0" rtlCol="0" anchor="t"/>
          <a:lstStyle/>
          <a:p>
            <a:pPr marL="0" indent="0">
              <a:lnSpc>
                <a:spcPts val="2650"/>
              </a:lnSpc>
              <a:buNone/>
            </a:pPr>
            <a:r>
              <a:rPr lang="en-US" sz="2150" dirty="0">
                <a:solidFill>
                  <a:schemeClr val="bg1">
                    <a:lumMod val="85000"/>
                  </a:schemeClr>
                </a:solidFill>
                <a:latin typeface="PT Serif" pitchFamily="34" charset="0"/>
                <a:ea typeface="PT Serif" pitchFamily="34" charset="-122"/>
                <a:cs typeface="PT Serif" pitchFamily="34" charset="-120"/>
              </a:rPr>
              <a:t>Semi-Supervised Learning</a:t>
            </a:r>
            <a:endParaRPr lang="en-US" sz="2150" dirty="0">
              <a:solidFill>
                <a:schemeClr val="bg1">
                  <a:lumMod val="85000"/>
                </a:schemeClr>
              </a:solidFill>
            </a:endParaRPr>
          </a:p>
        </p:txBody>
      </p:sp>
      <p:sp>
        <p:nvSpPr>
          <p:cNvPr id="12" name="Text 9"/>
          <p:cNvSpPr/>
          <p:nvPr/>
        </p:nvSpPr>
        <p:spPr>
          <a:xfrm>
            <a:off x="1404818" y="5416629"/>
            <a:ext cx="7010757" cy="665798"/>
          </a:xfrm>
          <a:prstGeom prst="rect">
            <a:avLst/>
          </a:prstGeom>
          <a:noFill/>
          <a:ln/>
        </p:spPr>
        <p:txBody>
          <a:bodyPr wrap="square" lIns="0" tIns="0" rIns="0" bIns="0" rtlCol="0" anchor="t"/>
          <a:lstStyle/>
          <a:p>
            <a:pPr marL="0" indent="0">
              <a:lnSpc>
                <a:spcPts val="2600"/>
              </a:lnSpc>
              <a:buNone/>
            </a:pPr>
            <a:r>
              <a:rPr lang="en-US" sz="1600" dirty="0">
                <a:solidFill>
                  <a:schemeClr val="bg1">
                    <a:lumMod val="85000"/>
                  </a:schemeClr>
                </a:solidFill>
                <a:latin typeface="DM Sans" pitchFamily="34" charset="0"/>
                <a:ea typeface="DM Sans" pitchFamily="34" charset="-122"/>
                <a:cs typeface="DM Sans" pitchFamily="34" charset="-120"/>
              </a:rPr>
              <a:t>Leverages both labeled and unlabeled data to improve learning efficiency.</a:t>
            </a:r>
            <a:endParaRPr lang="en-US" sz="1600" dirty="0">
              <a:solidFill>
                <a:schemeClr val="bg1">
                  <a:lumMod val="85000"/>
                </a:schemeClr>
              </a:solidFill>
            </a:endParaRPr>
          </a:p>
        </p:txBody>
      </p:sp>
      <p:sp>
        <p:nvSpPr>
          <p:cNvPr id="13" name="Shape 10"/>
          <p:cNvSpPr/>
          <p:nvPr/>
        </p:nvSpPr>
        <p:spPr>
          <a:xfrm>
            <a:off x="728424" y="6524625"/>
            <a:ext cx="468273" cy="468273"/>
          </a:xfrm>
          <a:prstGeom prst="roundRect">
            <a:avLst>
              <a:gd name="adj" fmla="val 6667"/>
            </a:avLst>
          </a:prstGeom>
          <a:solidFill>
            <a:srgbClr val="F2EEEE"/>
          </a:solidFill>
          <a:ln/>
        </p:spPr>
        <p:txBody>
          <a:bodyPr/>
          <a:lstStyle/>
          <a:p>
            <a:endParaRPr lang="en-US"/>
          </a:p>
        </p:txBody>
      </p:sp>
      <p:sp>
        <p:nvSpPr>
          <p:cNvPr id="14" name="Text 11"/>
          <p:cNvSpPr/>
          <p:nvPr/>
        </p:nvSpPr>
        <p:spPr>
          <a:xfrm>
            <a:off x="1404818" y="6524625"/>
            <a:ext cx="2937153" cy="341352"/>
          </a:xfrm>
          <a:prstGeom prst="rect">
            <a:avLst/>
          </a:prstGeom>
          <a:noFill/>
          <a:ln/>
        </p:spPr>
        <p:txBody>
          <a:bodyPr wrap="none" lIns="0" tIns="0" rIns="0" bIns="0" rtlCol="0" anchor="t"/>
          <a:lstStyle/>
          <a:p>
            <a:pPr marL="0" indent="0">
              <a:lnSpc>
                <a:spcPts val="2650"/>
              </a:lnSpc>
              <a:buNone/>
            </a:pPr>
            <a:r>
              <a:rPr lang="en-US" sz="2150" dirty="0">
                <a:solidFill>
                  <a:schemeClr val="bg1">
                    <a:lumMod val="85000"/>
                  </a:schemeClr>
                </a:solidFill>
                <a:latin typeface="PT Serif" pitchFamily="34" charset="0"/>
                <a:ea typeface="PT Serif" pitchFamily="34" charset="-122"/>
                <a:cs typeface="PT Serif" pitchFamily="34" charset="-120"/>
              </a:rPr>
              <a:t>Reinforcement Learning</a:t>
            </a:r>
            <a:endParaRPr lang="en-US" sz="2150" dirty="0">
              <a:solidFill>
                <a:schemeClr val="bg1">
                  <a:lumMod val="85000"/>
                </a:schemeClr>
              </a:solidFill>
            </a:endParaRPr>
          </a:p>
        </p:txBody>
      </p:sp>
      <p:sp>
        <p:nvSpPr>
          <p:cNvPr id="15" name="Text 12"/>
          <p:cNvSpPr/>
          <p:nvPr/>
        </p:nvSpPr>
        <p:spPr>
          <a:xfrm>
            <a:off x="1404818" y="6990755"/>
            <a:ext cx="7010757" cy="332899"/>
          </a:xfrm>
          <a:prstGeom prst="rect">
            <a:avLst/>
          </a:prstGeom>
          <a:noFill/>
          <a:ln/>
        </p:spPr>
        <p:txBody>
          <a:bodyPr wrap="none" lIns="0" tIns="0" rIns="0" bIns="0" rtlCol="0" anchor="t"/>
          <a:lstStyle/>
          <a:p>
            <a:pPr marL="0" indent="0">
              <a:lnSpc>
                <a:spcPts val="2600"/>
              </a:lnSpc>
              <a:buNone/>
            </a:pPr>
            <a:r>
              <a:rPr lang="en-US" sz="1600" dirty="0">
                <a:solidFill>
                  <a:schemeClr val="bg1">
                    <a:lumMod val="85000"/>
                  </a:schemeClr>
                </a:solidFill>
                <a:latin typeface="DM Sans" pitchFamily="34" charset="0"/>
                <a:ea typeface="DM Sans" pitchFamily="34" charset="-122"/>
                <a:cs typeface="DM Sans" pitchFamily="34" charset="-120"/>
              </a:rPr>
              <a:t>Learns optimal actions through trial and error with a reward system.</a:t>
            </a:r>
            <a:endParaRPr lang="en-US" sz="1600" dirty="0">
              <a:solidFill>
                <a:schemeClr val="bg1">
                  <a:lumMod val="85000"/>
                </a:schemeClr>
              </a:solidFill>
            </a:endParaRPr>
          </a:p>
        </p:txBody>
      </p:sp>
      <p:pic>
        <p:nvPicPr>
          <p:cNvPr id="16" name="Picture 15">
            <a:extLst>
              <a:ext uri="{FF2B5EF4-FFF2-40B4-BE49-F238E27FC236}">
                <a16:creationId xmlns:a16="http://schemas.microsoft.com/office/drawing/2014/main" id="{051CCFA8-9D2E-140B-6FC6-2BAC5C43B495}"/>
              </a:ext>
            </a:extLst>
          </p:cNvPr>
          <p:cNvPicPr>
            <a:picLocks noChangeAspect="1"/>
          </p:cNvPicPr>
          <p:nvPr/>
        </p:nvPicPr>
        <p:blipFill>
          <a:blip r:embed="rId3"/>
          <a:stretch>
            <a:fillRect/>
          </a:stretch>
        </p:blipFill>
        <p:spPr>
          <a:xfrm>
            <a:off x="7771256" y="202959"/>
            <a:ext cx="6615582" cy="4796638"/>
          </a:xfrm>
          <a:prstGeom prst="rect">
            <a:avLst/>
          </a:prstGeom>
        </p:spPr>
      </p:pic>
      <p:sp>
        <p:nvSpPr>
          <p:cNvPr id="2" name="Rectangle 1">
            <a:extLst>
              <a:ext uri="{FF2B5EF4-FFF2-40B4-BE49-F238E27FC236}">
                <a16:creationId xmlns:a16="http://schemas.microsoft.com/office/drawing/2014/main" id="{3968EFD5-EAF4-749E-B892-45D1D2A7847D}"/>
              </a:ext>
            </a:extLst>
          </p:cNvPr>
          <p:cNvSpPr/>
          <p:nvPr/>
        </p:nvSpPr>
        <p:spPr>
          <a:xfrm>
            <a:off x="12777849" y="7528956"/>
            <a:ext cx="1852551" cy="7006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A1BB6-5302-4645-30C8-9053AAA2A655}"/>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C03EF5B6-6A2A-FC39-5F0D-42D9BB9A656C}"/>
              </a:ext>
            </a:extLst>
          </p:cNvPr>
          <p:cNvSpPr/>
          <p:nvPr/>
        </p:nvSpPr>
        <p:spPr>
          <a:xfrm>
            <a:off x="728424" y="905947"/>
            <a:ext cx="6571059" cy="682943"/>
          </a:xfrm>
          <a:prstGeom prst="rect">
            <a:avLst/>
          </a:prstGeom>
          <a:noFill/>
          <a:ln/>
        </p:spPr>
        <p:txBody>
          <a:bodyPr wrap="none" lIns="0" tIns="0" rIns="0" bIns="0" rtlCol="0" anchor="t"/>
          <a:lstStyle/>
          <a:p>
            <a:pPr marL="0" indent="0">
              <a:lnSpc>
                <a:spcPts val="5350"/>
              </a:lnSpc>
              <a:buNone/>
            </a:pPr>
            <a:r>
              <a:rPr lang="en-US" sz="4300" dirty="0">
                <a:solidFill>
                  <a:srgbClr val="020202"/>
                </a:solidFill>
                <a:latin typeface="PT Serif" pitchFamily="34" charset="0"/>
                <a:ea typeface="PT Serif" pitchFamily="34" charset="-122"/>
                <a:cs typeface="PT Serif" pitchFamily="34" charset="-120"/>
              </a:rPr>
              <a:t>Types of Machine Learning</a:t>
            </a:r>
            <a:endParaRPr lang="en-US" sz="4300" dirty="0"/>
          </a:p>
        </p:txBody>
      </p:sp>
      <p:sp>
        <p:nvSpPr>
          <p:cNvPr id="4" name="Shape 1">
            <a:extLst>
              <a:ext uri="{FF2B5EF4-FFF2-40B4-BE49-F238E27FC236}">
                <a16:creationId xmlns:a16="http://schemas.microsoft.com/office/drawing/2014/main" id="{E7E51A77-2F61-1C0F-EB95-1C77DB6E55BC}"/>
              </a:ext>
            </a:extLst>
          </p:cNvPr>
          <p:cNvSpPr/>
          <p:nvPr/>
        </p:nvSpPr>
        <p:spPr>
          <a:xfrm>
            <a:off x="728424" y="2135148"/>
            <a:ext cx="468273" cy="468273"/>
          </a:xfrm>
          <a:prstGeom prst="roundRect">
            <a:avLst>
              <a:gd name="adj" fmla="val 6667"/>
            </a:avLst>
          </a:prstGeom>
          <a:solidFill>
            <a:srgbClr val="F2EEEE"/>
          </a:solidFill>
          <a:ln/>
        </p:spPr>
        <p:txBody>
          <a:bodyPr/>
          <a:lstStyle/>
          <a:p>
            <a:endParaRPr lang="en-US"/>
          </a:p>
        </p:txBody>
      </p:sp>
      <p:sp>
        <p:nvSpPr>
          <p:cNvPr id="5" name="Text 2">
            <a:extLst>
              <a:ext uri="{FF2B5EF4-FFF2-40B4-BE49-F238E27FC236}">
                <a16:creationId xmlns:a16="http://schemas.microsoft.com/office/drawing/2014/main" id="{00BA1C6D-BB39-0835-E845-6D72A42DAE56}"/>
              </a:ext>
            </a:extLst>
          </p:cNvPr>
          <p:cNvSpPr/>
          <p:nvPr/>
        </p:nvSpPr>
        <p:spPr>
          <a:xfrm>
            <a:off x="1404818" y="2135148"/>
            <a:ext cx="2731651" cy="341352"/>
          </a:xfrm>
          <a:prstGeom prst="rect">
            <a:avLst/>
          </a:prstGeom>
          <a:noFill/>
          <a:ln/>
        </p:spPr>
        <p:txBody>
          <a:bodyPr wrap="none" lIns="0" tIns="0" rIns="0" bIns="0" rtlCol="0" anchor="t"/>
          <a:lstStyle/>
          <a:p>
            <a:pPr marL="0" indent="0">
              <a:lnSpc>
                <a:spcPts val="2650"/>
              </a:lnSpc>
              <a:buNone/>
            </a:pPr>
            <a:r>
              <a:rPr lang="en-US" sz="2150" dirty="0">
                <a:solidFill>
                  <a:schemeClr val="bg1">
                    <a:lumMod val="85000"/>
                  </a:schemeClr>
                </a:solidFill>
                <a:latin typeface="PT Serif" pitchFamily="34" charset="0"/>
                <a:ea typeface="PT Serif" pitchFamily="34" charset="-122"/>
                <a:cs typeface="PT Serif" pitchFamily="34" charset="-120"/>
              </a:rPr>
              <a:t>Supervised Learning</a:t>
            </a:r>
            <a:endParaRPr lang="en-US" sz="2150" dirty="0">
              <a:solidFill>
                <a:schemeClr val="bg1">
                  <a:lumMod val="85000"/>
                </a:schemeClr>
              </a:solidFill>
            </a:endParaRPr>
          </a:p>
        </p:txBody>
      </p:sp>
      <p:sp>
        <p:nvSpPr>
          <p:cNvPr id="6" name="Text 3">
            <a:extLst>
              <a:ext uri="{FF2B5EF4-FFF2-40B4-BE49-F238E27FC236}">
                <a16:creationId xmlns:a16="http://schemas.microsoft.com/office/drawing/2014/main" id="{9EFAE045-9D3A-AF27-26DD-AF710D065205}"/>
              </a:ext>
            </a:extLst>
          </p:cNvPr>
          <p:cNvSpPr/>
          <p:nvPr/>
        </p:nvSpPr>
        <p:spPr>
          <a:xfrm>
            <a:off x="1404818" y="2601278"/>
            <a:ext cx="7010757" cy="665798"/>
          </a:xfrm>
          <a:prstGeom prst="rect">
            <a:avLst/>
          </a:prstGeom>
          <a:noFill/>
          <a:ln/>
        </p:spPr>
        <p:txBody>
          <a:bodyPr wrap="square" lIns="0" tIns="0" rIns="0" bIns="0" rtlCol="0" anchor="t"/>
          <a:lstStyle/>
          <a:p>
            <a:pPr marL="0" indent="0">
              <a:lnSpc>
                <a:spcPts val="2600"/>
              </a:lnSpc>
              <a:buNone/>
            </a:pPr>
            <a:r>
              <a:rPr lang="en-US" sz="1600" dirty="0">
                <a:solidFill>
                  <a:schemeClr val="bg1">
                    <a:lumMod val="85000"/>
                  </a:schemeClr>
                </a:solidFill>
                <a:latin typeface="DM Sans" pitchFamily="34" charset="0"/>
                <a:ea typeface="DM Sans" pitchFamily="34" charset="-122"/>
                <a:cs typeface="DM Sans" pitchFamily="34" charset="-120"/>
              </a:rPr>
              <a:t>Algorithms trained on labeled data, learning to map inputs to known outputs.</a:t>
            </a:r>
            <a:endParaRPr lang="en-US" sz="1600" dirty="0">
              <a:solidFill>
                <a:schemeClr val="bg1">
                  <a:lumMod val="85000"/>
                </a:schemeClr>
              </a:solidFill>
            </a:endParaRPr>
          </a:p>
        </p:txBody>
      </p:sp>
      <p:sp>
        <p:nvSpPr>
          <p:cNvPr id="7" name="Shape 4">
            <a:extLst>
              <a:ext uri="{FF2B5EF4-FFF2-40B4-BE49-F238E27FC236}">
                <a16:creationId xmlns:a16="http://schemas.microsoft.com/office/drawing/2014/main" id="{0E434E0C-E001-1F2C-E3AF-46EB6CF74358}"/>
              </a:ext>
            </a:extLst>
          </p:cNvPr>
          <p:cNvSpPr/>
          <p:nvPr/>
        </p:nvSpPr>
        <p:spPr>
          <a:xfrm>
            <a:off x="728424" y="3709273"/>
            <a:ext cx="468273" cy="468273"/>
          </a:xfrm>
          <a:prstGeom prst="roundRect">
            <a:avLst>
              <a:gd name="adj" fmla="val 6667"/>
            </a:avLst>
          </a:prstGeom>
          <a:solidFill>
            <a:srgbClr val="F2EEEE"/>
          </a:solidFill>
          <a:ln/>
        </p:spPr>
        <p:txBody>
          <a:bodyPr/>
          <a:lstStyle/>
          <a:p>
            <a:endParaRPr lang="en-US"/>
          </a:p>
        </p:txBody>
      </p:sp>
      <p:sp>
        <p:nvSpPr>
          <p:cNvPr id="8" name="Text 5">
            <a:extLst>
              <a:ext uri="{FF2B5EF4-FFF2-40B4-BE49-F238E27FC236}">
                <a16:creationId xmlns:a16="http://schemas.microsoft.com/office/drawing/2014/main" id="{EBED6487-7F37-81B0-521A-0C4FB2BFBC66}"/>
              </a:ext>
            </a:extLst>
          </p:cNvPr>
          <p:cNvSpPr/>
          <p:nvPr/>
        </p:nvSpPr>
        <p:spPr>
          <a:xfrm>
            <a:off x="1404818" y="3709273"/>
            <a:ext cx="2795945" cy="341352"/>
          </a:xfrm>
          <a:prstGeom prst="rect">
            <a:avLst/>
          </a:prstGeom>
          <a:noFill/>
          <a:ln/>
        </p:spPr>
        <p:txBody>
          <a:bodyPr wrap="none" lIns="0" tIns="0" rIns="0" bIns="0" rtlCol="0" anchor="t"/>
          <a:lstStyle/>
          <a:p>
            <a:pPr marL="0" indent="0">
              <a:lnSpc>
                <a:spcPts val="2650"/>
              </a:lnSpc>
              <a:buNone/>
            </a:pPr>
            <a:r>
              <a:rPr lang="en-US" sz="2150" dirty="0">
                <a:solidFill>
                  <a:srgbClr val="383838"/>
                </a:solidFill>
                <a:latin typeface="PT Serif" pitchFamily="34" charset="0"/>
                <a:ea typeface="PT Serif" pitchFamily="34" charset="-122"/>
                <a:cs typeface="PT Serif" pitchFamily="34" charset="-120"/>
              </a:rPr>
              <a:t>Unsupervised Learning</a:t>
            </a:r>
            <a:endParaRPr lang="en-US" sz="2150" dirty="0"/>
          </a:p>
        </p:txBody>
      </p:sp>
      <p:sp>
        <p:nvSpPr>
          <p:cNvPr id="9" name="Text 6">
            <a:extLst>
              <a:ext uri="{FF2B5EF4-FFF2-40B4-BE49-F238E27FC236}">
                <a16:creationId xmlns:a16="http://schemas.microsoft.com/office/drawing/2014/main" id="{4EB0BD12-1BD3-FDB5-61EA-7E9AC27E81FC}"/>
              </a:ext>
            </a:extLst>
          </p:cNvPr>
          <p:cNvSpPr/>
          <p:nvPr/>
        </p:nvSpPr>
        <p:spPr>
          <a:xfrm>
            <a:off x="1404818" y="4175403"/>
            <a:ext cx="7010757" cy="332899"/>
          </a:xfrm>
          <a:prstGeom prst="rect">
            <a:avLst/>
          </a:prstGeom>
          <a:noFill/>
          <a:ln/>
        </p:spPr>
        <p:txBody>
          <a:bodyPr wrap="none" lIns="0" tIns="0" rIns="0" bIns="0" rtlCol="0" anchor="t"/>
          <a:lstStyle/>
          <a:p>
            <a:pPr marL="0" indent="0">
              <a:lnSpc>
                <a:spcPts val="2600"/>
              </a:lnSpc>
              <a:buNone/>
            </a:pPr>
            <a:r>
              <a:rPr lang="en-US" sz="1600" dirty="0">
                <a:solidFill>
                  <a:srgbClr val="383838"/>
                </a:solidFill>
                <a:latin typeface="DM Sans" pitchFamily="34" charset="0"/>
                <a:ea typeface="DM Sans" pitchFamily="34" charset="-122"/>
                <a:cs typeface="DM Sans" pitchFamily="34" charset="-120"/>
              </a:rPr>
              <a:t>Discovers hidden patterns in unlabeled data without human guidance.</a:t>
            </a:r>
            <a:endParaRPr lang="en-US" sz="1600" dirty="0"/>
          </a:p>
        </p:txBody>
      </p:sp>
      <p:sp>
        <p:nvSpPr>
          <p:cNvPr id="10" name="Shape 7">
            <a:extLst>
              <a:ext uri="{FF2B5EF4-FFF2-40B4-BE49-F238E27FC236}">
                <a16:creationId xmlns:a16="http://schemas.microsoft.com/office/drawing/2014/main" id="{D6A1CC6C-1E71-AB91-4A90-1F35C2877F9C}"/>
              </a:ext>
            </a:extLst>
          </p:cNvPr>
          <p:cNvSpPr/>
          <p:nvPr/>
        </p:nvSpPr>
        <p:spPr>
          <a:xfrm>
            <a:off x="728424" y="4950500"/>
            <a:ext cx="468273" cy="468273"/>
          </a:xfrm>
          <a:prstGeom prst="roundRect">
            <a:avLst>
              <a:gd name="adj" fmla="val 6667"/>
            </a:avLst>
          </a:prstGeom>
          <a:solidFill>
            <a:srgbClr val="F2EEEE"/>
          </a:solidFill>
          <a:ln/>
        </p:spPr>
        <p:txBody>
          <a:bodyPr/>
          <a:lstStyle/>
          <a:p>
            <a:endParaRPr lang="en-US"/>
          </a:p>
        </p:txBody>
      </p:sp>
      <p:sp>
        <p:nvSpPr>
          <p:cNvPr id="11" name="Text 8">
            <a:extLst>
              <a:ext uri="{FF2B5EF4-FFF2-40B4-BE49-F238E27FC236}">
                <a16:creationId xmlns:a16="http://schemas.microsoft.com/office/drawing/2014/main" id="{69081B8A-C2A7-89E4-983B-CCBCBC7120A5}"/>
              </a:ext>
            </a:extLst>
          </p:cNvPr>
          <p:cNvSpPr/>
          <p:nvPr/>
        </p:nvSpPr>
        <p:spPr>
          <a:xfrm>
            <a:off x="1404818" y="4950500"/>
            <a:ext cx="3195876" cy="341352"/>
          </a:xfrm>
          <a:prstGeom prst="rect">
            <a:avLst/>
          </a:prstGeom>
          <a:noFill/>
          <a:ln/>
        </p:spPr>
        <p:txBody>
          <a:bodyPr wrap="none" lIns="0" tIns="0" rIns="0" bIns="0" rtlCol="0" anchor="t"/>
          <a:lstStyle/>
          <a:p>
            <a:pPr marL="0" indent="0">
              <a:lnSpc>
                <a:spcPts val="2650"/>
              </a:lnSpc>
              <a:buNone/>
            </a:pPr>
            <a:r>
              <a:rPr lang="en-US" sz="2150" dirty="0">
                <a:solidFill>
                  <a:schemeClr val="bg1">
                    <a:lumMod val="85000"/>
                  </a:schemeClr>
                </a:solidFill>
                <a:latin typeface="PT Serif" pitchFamily="34" charset="0"/>
                <a:ea typeface="PT Serif" pitchFamily="34" charset="-122"/>
                <a:cs typeface="PT Serif" pitchFamily="34" charset="-120"/>
              </a:rPr>
              <a:t>Semi-Supervised Learning</a:t>
            </a:r>
            <a:endParaRPr lang="en-US" sz="2150" dirty="0">
              <a:solidFill>
                <a:schemeClr val="bg1">
                  <a:lumMod val="85000"/>
                </a:schemeClr>
              </a:solidFill>
            </a:endParaRPr>
          </a:p>
        </p:txBody>
      </p:sp>
      <p:sp>
        <p:nvSpPr>
          <p:cNvPr id="12" name="Text 9">
            <a:extLst>
              <a:ext uri="{FF2B5EF4-FFF2-40B4-BE49-F238E27FC236}">
                <a16:creationId xmlns:a16="http://schemas.microsoft.com/office/drawing/2014/main" id="{12DFAEAF-C351-EA02-B0CA-D6CDD3EF9F1D}"/>
              </a:ext>
            </a:extLst>
          </p:cNvPr>
          <p:cNvSpPr/>
          <p:nvPr/>
        </p:nvSpPr>
        <p:spPr>
          <a:xfrm>
            <a:off x="1404818" y="5416629"/>
            <a:ext cx="7010757" cy="665798"/>
          </a:xfrm>
          <a:prstGeom prst="rect">
            <a:avLst/>
          </a:prstGeom>
          <a:noFill/>
          <a:ln/>
        </p:spPr>
        <p:txBody>
          <a:bodyPr wrap="square" lIns="0" tIns="0" rIns="0" bIns="0" rtlCol="0" anchor="t"/>
          <a:lstStyle/>
          <a:p>
            <a:pPr marL="0" indent="0">
              <a:lnSpc>
                <a:spcPts val="2600"/>
              </a:lnSpc>
              <a:buNone/>
            </a:pPr>
            <a:r>
              <a:rPr lang="en-US" sz="1600" dirty="0">
                <a:solidFill>
                  <a:schemeClr val="bg1">
                    <a:lumMod val="85000"/>
                  </a:schemeClr>
                </a:solidFill>
                <a:latin typeface="DM Sans" pitchFamily="34" charset="0"/>
                <a:ea typeface="DM Sans" pitchFamily="34" charset="-122"/>
                <a:cs typeface="DM Sans" pitchFamily="34" charset="-120"/>
              </a:rPr>
              <a:t>Leverages both labeled and unlabeled data to improve learning efficiency.</a:t>
            </a:r>
            <a:endParaRPr lang="en-US" sz="1600" dirty="0">
              <a:solidFill>
                <a:schemeClr val="bg1">
                  <a:lumMod val="85000"/>
                </a:schemeClr>
              </a:solidFill>
            </a:endParaRPr>
          </a:p>
        </p:txBody>
      </p:sp>
      <p:sp>
        <p:nvSpPr>
          <p:cNvPr id="13" name="Shape 10">
            <a:extLst>
              <a:ext uri="{FF2B5EF4-FFF2-40B4-BE49-F238E27FC236}">
                <a16:creationId xmlns:a16="http://schemas.microsoft.com/office/drawing/2014/main" id="{FB645FC8-9759-0C14-952E-D7D4405E91E2}"/>
              </a:ext>
            </a:extLst>
          </p:cNvPr>
          <p:cNvSpPr/>
          <p:nvPr/>
        </p:nvSpPr>
        <p:spPr>
          <a:xfrm>
            <a:off x="728424" y="6524625"/>
            <a:ext cx="468273" cy="468273"/>
          </a:xfrm>
          <a:prstGeom prst="roundRect">
            <a:avLst>
              <a:gd name="adj" fmla="val 6667"/>
            </a:avLst>
          </a:prstGeom>
          <a:solidFill>
            <a:srgbClr val="F2EEEE"/>
          </a:solidFill>
          <a:ln/>
        </p:spPr>
        <p:txBody>
          <a:bodyPr/>
          <a:lstStyle/>
          <a:p>
            <a:endParaRPr lang="en-US"/>
          </a:p>
        </p:txBody>
      </p:sp>
      <p:sp>
        <p:nvSpPr>
          <p:cNvPr id="14" name="Text 11">
            <a:extLst>
              <a:ext uri="{FF2B5EF4-FFF2-40B4-BE49-F238E27FC236}">
                <a16:creationId xmlns:a16="http://schemas.microsoft.com/office/drawing/2014/main" id="{2C468E65-AFC6-6AC0-8F89-ADBE53CC2E9A}"/>
              </a:ext>
            </a:extLst>
          </p:cNvPr>
          <p:cNvSpPr/>
          <p:nvPr/>
        </p:nvSpPr>
        <p:spPr>
          <a:xfrm>
            <a:off x="1404818" y="6524625"/>
            <a:ext cx="2937153" cy="341352"/>
          </a:xfrm>
          <a:prstGeom prst="rect">
            <a:avLst/>
          </a:prstGeom>
          <a:noFill/>
          <a:ln/>
        </p:spPr>
        <p:txBody>
          <a:bodyPr wrap="none" lIns="0" tIns="0" rIns="0" bIns="0" rtlCol="0" anchor="t"/>
          <a:lstStyle/>
          <a:p>
            <a:pPr marL="0" indent="0">
              <a:lnSpc>
                <a:spcPts val="2650"/>
              </a:lnSpc>
              <a:buNone/>
            </a:pPr>
            <a:r>
              <a:rPr lang="en-US" sz="2150" dirty="0">
                <a:solidFill>
                  <a:schemeClr val="bg1">
                    <a:lumMod val="85000"/>
                  </a:schemeClr>
                </a:solidFill>
                <a:latin typeface="PT Serif" pitchFamily="34" charset="0"/>
                <a:ea typeface="PT Serif" pitchFamily="34" charset="-122"/>
                <a:cs typeface="PT Serif" pitchFamily="34" charset="-120"/>
              </a:rPr>
              <a:t>Reinforcement Learning</a:t>
            </a:r>
            <a:endParaRPr lang="en-US" sz="2150" dirty="0">
              <a:solidFill>
                <a:schemeClr val="bg1">
                  <a:lumMod val="85000"/>
                </a:schemeClr>
              </a:solidFill>
            </a:endParaRPr>
          </a:p>
        </p:txBody>
      </p:sp>
      <p:sp>
        <p:nvSpPr>
          <p:cNvPr id="15" name="Text 12">
            <a:extLst>
              <a:ext uri="{FF2B5EF4-FFF2-40B4-BE49-F238E27FC236}">
                <a16:creationId xmlns:a16="http://schemas.microsoft.com/office/drawing/2014/main" id="{ED6962C8-C71F-AF5C-8C52-F28B5C7B6239}"/>
              </a:ext>
            </a:extLst>
          </p:cNvPr>
          <p:cNvSpPr/>
          <p:nvPr/>
        </p:nvSpPr>
        <p:spPr>
          <a:xfrm>
            <a:off x="1404818" y="6990755"/>
            <a:ext cx="7010757" cy="332899"/>
          </a:xfrm>
          <a:prstGeom prst="rect">
            <a:avLst/>
          </a:prstGeom>
          <a:noFill/>
          <a:ln/>
        </p:spPr>
        <p:txBody>
          <a:bodyPr wrap="none" lIns="0" tIns="0" rIns="0" bIns="0" rtlCol="0" anchor="t"/>
          <a:lstStyle/>
          <a:p>
            <a:pPr marL="0" indent="0">
              <a:lnSpc>
                <a:spcPts val="2600"/>
              </a:lnSpc>
              <a:buNone/>
            </a:pPr>
            <a:r>
              <a:rPr lang="en-US" sz="1600" dirty="0">
                <a:solidFill>
                  <a:schemeClr val="bg1">
                    <a:lumMod val="85000"/>
                  </a:schemeClr>
                </a:solidFill>
                <a:latin typeface="DM Sans" pitchFamily="34" charset="0"/>
                <a:ea typeface="DM Sans" pitchFamily="34" charset="-122"/>
                <a:cs typeface="DM Sans" pitchFamily="34" charset="-120"/>
              </a:rPr>
              <a:t>Learns optimal actions through trial and error with a reward system.</a:t>
            </a:r>
            <a:endParaRPr lang="en-US" sz="1600" dirty="0">
              <a:solidFill>
                <a:schemeClr val="bg1">
                  <a:lumMod val="85000"/>
                </a:schemeClr>
              </a:solidFill>
            </a:endParaRPr>
          </a:p>
        </p:txBody>
      </p:sp>
      <p:pic>
        <p:nvPicPr>
          <p:cNvPr id="16" name="Picture 15">
            <a:extLst>
              <a:ext uri="{FF2B5EF4-FFF2-40B4-BE49-F238E27FC236}">
                <a16:creationId xmlns:a16="http://schemas.microsoft.com/office/drawing/2014/main" id="{D724E699-0CD8-2B29-5521-4C0DE988A2A9}"/>
              </a:ext>
            </a:extLst>
          </p:cNvPr>
          <p:cNvPicPr>
            <a:picLocks noChangeAspect="1"/>
          </p:cNvPicPr>
          <p:nvPr/>
        </p:nvPicPr>
        <p:blipFill>
          <a:blip r:embed="rId3"/>
          <a:stretch>
            <a:fillRect/>
          </a:stretch>
        </p:blipFill>
        <p:spPr>
          <a:xfrm>
            <a:off x="7771256" y="202959"/>
            <a:ext cx="6615582" cy="4796638"/>
          </a:xfrm>
          <a:prstGeom prst="rect">
            <a:avLst/>
          </a:prstGeom>
        </p:spPr>
      </p:pic>
      <p:sp>
        <p:nvSpPr>
          <p:cNvPr id="2" name="Rectangle 1">
            <a:extLst>
              <a:ext uri="{FF2B5EF4-FFF2-40B4-BE49-F238E27FC236}">
                <a16:creationId xmlns:a16="http://schemas.microsoft.com/office/drawing/2014/main" id="{B82A1168-4316-4CF9-A190-6276EF491BEB}"/>
              </a:ext>
            </a:extLst>
          </p:cNvPr>
          <p:cNvSpPr/>
          <p:nvPr/>
        </p:nvSpPr>
        <p:spPr>
          <a:xfrm>
            <a:off x="12777849" y="7528956"/>
            <a:ext cx="1852551" cy="7006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1615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4367</TotalTime>
  <Words>1399</Words>
  <Application>Microsoft Macintosh PowerPoint</Application>
  <PresentationFormat>Custom</PresentationFormat>
  <Paragraphs>232</Paragraphs>
  <Slides>33</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PT Serif</vt:lpstr>
      <vt:lpstr>DM Sans</vt:lpstr>
      <vt:lpstr>Comic Sans MS</vt:lpstr>
      <vt:lpstr>Arial</vt:lpstr>
      <vt:lpstr>Roboto</vt:lpstr>
      <vt:lpstr>PT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Rinu Ann Sebastian</cp:lastModifiedBy>
  <cp:revision>23</cp:revision>
  <dcterms:created xsi:type="dcterms:W3CDTF">2025-03-12T09:21:47Z</dcterms:created>
  <dcterms:modified xsi:type="dcterms:W3CDTF">2025-04-30T13:00:36Z</dcterms:modified>
</cp:coreProperties>
</file>